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Oswald" pitchFamily="2" charset="0"/>
      <p:regular r:id="rId41"/>
      <p:bold r:id="rId42"/>
    </p:embeddedFont>
    <p:embeddedFont>
      <p:font typeface="Playfair Display" panose="020B060402020202020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99" d="100"/>
          <a:sy n="99" d="100"/>
        </p:scale>
        <p:origin x="222" y="78"/>
      </p:cViewPr>
      <p:guideLst>
        <p:guide orient="horz" pos="1620"/>
        <p:guide pos="2880"/>
      </p:guideLst>
    </p:cSldViewPr>
  </p:slideViewPr>
  <p:notesTextViewPr>
    <p:cViewPr>
      <p:scale>
        <a:sx n="1" d="1"/>
        <a:sy n="1" d="1"/>
      </p:scale>
      <p:origin x="0" y="0"/>
    </p:cViewPr>
  </p:notesTextViewPr>
  <p:sorterViewPr>
    <p:cViewPr>
      <p:scale>
        <a:sx n="100" d="100"/>
        <a:sy n="100" d="100"/>
      </p:scale>
      <p:origin x="0" y="-5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85d7beed0_0_3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85d7beed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am happy to say this Executive order was indeed reversed on January 20, 2020 by President Biden.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85d7beed0_0_4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85d7beed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6f972163_0_5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6f9721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 before Covid and during Covid we registered people to vote at our churches and Community Colleges.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6f972163_0_4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c6f97216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Sorors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3ea9e29ad_0_6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3ea9e29a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85d7beed0_0_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85d7beed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d85d7beed0_0_2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d85d7beed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85d7beed0_0_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85d7beed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6f972163_0_1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6f97216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c6f972163_0_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c6f97216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Soror Karen Bass of California’s 37th District went on to Sponsor the George Floyd Justice in Policing Act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d3ea9e29ad_0_4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d3ea9e29a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65d64b50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65d64b50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 passed by the House of Representatives and is pending in the Senate. President Biden has promised to sign immediately after it lands on his desk.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65d64b50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d65d64b50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Member of President Biden’s cabinet.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3ea9e29ad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3ea9e29a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85d7beed0_0_5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85d7beed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6f972163_0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c6f97216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Our collaboration with the Economic Development Committee was highlighted by the organization of our very own SBRAAC Black Book featuring black owned business that chapters members personally experienced and recommended.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d3ea9e29ad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d3ea9e29a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31791b799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31791b7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3ea9e29ad_0_3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3ea9e29a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collaboration with the Membership committee we celebrated All Day with Delta starting with attending the virtual worship service at Mt. Rubidoux Seventh Day Adventist Church, followed by a virtual cooking class and chapter meeting.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85d7beed0_0_5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85d7beed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d3ea9e29a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d3ea9e29a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did that!!!</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85d7beed0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85d7bee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3ea9e29ad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3ea9e29a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85d7beed0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85d7beed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6f972163_0_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6f97216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85d7beed0_0_6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85d7beed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6f972163_0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6f97216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6f972163_0_4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c6f97216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6f972163_0_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6f97216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Howard University, Tuskegee University, Texas Southern University, Grambling State University and Prairie View A&amp;M University are represented here.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9.jp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62.jp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7.png"/><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jp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idx="4294967295"/>
          </p:nvPr>
        </p:nvSpPr>
        <p:spPr>
          <a:xfrm>
            <a:off x="5995625" y="1680900"/>
            <a:ext cx="3044700" cy="25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t>SOCIAL ACTION IS A VERB</a:t>
            </a:r>
            <a:endParaRPr sz="4800"/>
          </a:p>
        </p:txBody>
      </p:sp>
      <p:sp>
        <p:nvSpPr>
          <p:cNvPr id="59" name="Google Shape;59;p13"/>
          <p:cNvSpPr txBox="1">
            <a:spLocks noGrp="1"/>
          </p:cNvSpPr>
          <p:nvPr>
            <p:ph type="subTitle" idx="4294967295"/>
          </p:nvPr>
        </p:nvSpPr>
        <p:spPr>
          <a:xfrm>
            <a:off x="6072400" y="4224225"/>
            <a:ext cx="2967900" cy="472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CC0000"/>
                </a:solidFill>
              </a:rPr>
              <a:t>SBRAAC • 2020-2021</a:t>
            </a:r>
            <a:endParaRPr b="1">
              <a:solidFill>
                <a:srgbClr val="CC0000"/>
              </a:solidFill>
            </a:endParaRPr>
          </a:p>
        </p:txBody>
      </p:sp>
      <p:pic>
        <p:nvPicPr>
          <p:cNvPr id="60" name="Google Shape;60;p13"/>
          <p:cNvPicPr preferRelativeResize="0"/>
          <p:nvPr/>
        </p:nvPicPr>
        <p:blipFill rotWithShape="1">
          <a:blip r:embed="rId3">
            <a:alphaModFix/>
          </a:blip>
          <a:srcRect l="24108" r="24113"/>
          <a:stretch/>
        </p:blipFill>
        <p:spPr>
          <a:xfrm>
            <a:off x="76200" y="70650"/>
            <a:ext cx="1822447" cy="5002199"/>
          </a:xfrm>
          <a:prstGeom prst="rect">
            <a:avLst/>
          </a:prstGeom>
          <a:noFill/>
          <a:ln>
            <a:noFill/>
          </a:ln>
        </p:spPr>
      </p:pic>
      <p:pic>
        <p:nvPicPr>
          <p:cNvPr id="61" name="Google Shape;61;p13"/>
          <p:cNvPicPr preferRelativeResize="0"/>
          <p:nvPr/>
        </p:nvPicPr>
        <p:blipFill rotWithShape="1">
          <a:blip r:embed="rId4">
            <a:alphaModFix/>
          </a:blip>
          <a:srcRect l="25712" r="25717"/>
          <a:stretch/>
        </p:blipFill>
        <p:spPr>
          <a:xfrm>
            <a:off x="1939424" y="70650"/>
            <a:ext cx="1822203" cy="5002199"/>
          </a:xfrm>
          <a:prstGeom prst="rect">
            <a:avLst/>
          </a:prstGeom>
          <a:noFill/>
          <a:ln>
            <a:noFill/>
          </a:ln>
        </p:spPr>
      </p:pic>
      <p:pic>
        <p:nvPicPr>
          <p:cNvPr id="62" name="Google Shape;62;p13"/>
          <p:cNvPicPr preferRelativeResize="0"/>
          <p:nvPr/>
        </p:nvPicPr>
        <p:blipFill rotWithShape="1">
          <a:blip r:embed="rId5">
            <a:alphaModFix/>
          </a:blip>
          <a:srcRect l="25782" r="25782"/>
          <a:stretch/>
        </p:blipFill>
        <p:spPr>
          <a:xfrm>
            <a:off x="4014050" y="0"/>
            <a:ext cx="1920175" cy="50022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idx="4294967295"/>
          </p:nvPr>
        </p:nvSpPr>
        <p:spPr>
          <a:xfrm>
            <a:off x="311700" y="4022850"/>
            <a:ext cx="8520600" cy="10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a:highlight>
                  <a:srgbClr val="FF0000"/>
                </a:highlight>
                <a:latin typeface="Arial"/>
                <a:ea typeface="Arial"/>
                <a:cs typeface="Arial"/>
                <a:sym typeface="Arial"/>
              </a:rPr>
              <a:t>We wrote advocacy letters…...and more letters demanding the revocation of Trump Executive Order #13950! We are happy to say this Executive order was indeed reversed on January 20, 2021 by President Biden.</a:t>
            </a:r>
            <a:endParaRPr sz="1600" b="1">
              <a:highlight>
                <a:srgbClr val="FF0000"/>
              </a:highlight>
              <a:latin typeface="Arial"/>
              <a:ea typeface="Arial"/>
              <a:cs typeface="Arial"/>
              <a:sym typeface="Arial"/>
            </a:endParaRPr>
          </a:p>
        </p:txBody>
      </p:sp>
      <p:pic>
        <p:nvPicPr>
          <p:cNvPr id="138" name="Google Shape;138;p22"/>
          <p:cNvPicPr preferRelativeResize="0"/>
          <p:nvPr/>
        </p:nvPicPr>
        <p:blipFill rotWithShape="1">
          <a:blip r:embed="rId3">
            <a:alphaModFix/>
          </a:blip>
          <a:srcRect t="19401" b="19395"/>
          <a:stretch/>
        </p:blipFill>
        <p:spPr>
          <a:xfrm>
            <a:off x="83275" y="1365900"/>
            <a:ext cx="2959498" cy="2411702"/>
          </a:xfrm>
          <a:prstGeom prst="rect">
            <a:avLst/>
          </a:prstGeom>
          <a:noFill/>
          <a:ln>
            <a:noFill/>
          </a:ln>
        </p:spPr>
      </p:pic>
      <p:pic>
        <p:nvPicPr>
          <p:cNvPr id="139" name="Google Shape;139;p22"/>
          <p:cNvPicPr preferRelativeResize="0"/>
          <p:nvPr/>
        </p:nvPicPr>
        <p:blipFill rotWithShape="1">
          <a:blip r:embed="rId4">
            <a:alphaModFix/>
          </a:blip>
          <a:srcRect t="27081" b="27081"/>
          <a:stretch/>
        </p:blipFill>
        <p:spPr>
          <a:xfrm>
            <a:off x="6007550" y="1511750"/>
            <a:ext cx="2959473" cy="2411695"/>
          </a:xfrm>
          <a:prstGeom prst="rect">
            <a:avLst/>
          </a:prstGeom>
          <a:noFill/>
          <a:ln>
            <a:noFill/>
          </a:ln>
        </p:spPr>
      </p:pic>
      <p:pic>
        <p:nvPicPr>
          <p:cNvPr id="140" name="Google Shape;140;p22"/>
          <p:cNvPicPr preferRelativeResize="0"/>
          <p:nvPr/>
        </p:nvPicPr>
        <p:blipFill>
          <a:blip r:embed="rId5">
            <a:alphaModFix/>
          </a:blip>
          <a:stretch>
            <a:fillRect/>
          </a:stretch>
        </p:blipFill>
        <p:spPr>
          <a:xfrm>
            <a:off x="1814150" y="108575"/>
            <a:ext cx="4705899" cy="2093450"/>
          </a:xfrm>
          <a:prstGeom prst="rect">
            <a:avLst/>
          </a:prstGeom>
          <a:noFill/>
          <a:ln w="9525" cap="flat" cmpd="sng">
            <a:solidFill>
              <a:schemeClr val="dk2"/>
            </a:solidFill>
            <a:prstDash val="solid"/>
            <a:round/>
            <a:headEnd type="none" w="sm" len="sm"/>
            <a:tailEnd type="none" w="sm" len="sm"/>
          </a:ln>
        </p:spPr>
      </p:pic>
      <p:sp>
        <p:nvSpPr>
          <p:cNvPr id="141" name="Google Shape;141;p22"/>
          <p:cNvSpPr txBox="1"/>
          <p:nvPr/>
        </p:nvSpPr>
        <p:spPr>
          <a:xfrm>
            <a:off x="6678875" y="284050"/>
            <a:ext cx="2234100" cy="615600"/>
          </a:xfrm>
          <a:prstGeom prst="rect">
            <a:avLst/>
          </a:prstGeom>
          <a:solidFill>
            <a:srgbClr val="FF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And Senator Feinstein wrote back!</a:t>
            </a:r>
            <a:r>
              <a:rPr lang="en">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3"/>
          <p:cNvPicPr preferRelativeResize="0"/>
          <p:nvPr/>
        </p:nvPicPr>
        <p:blipFill rotWithShape="1">
          <a:blip r:embed="rId3">
            <a:alphaModFix/>
          </a:blip>
          <a:srcRect t="2462" b="2462"/>
          <a:stretch/>
        </p:blipFill>
        <p:spPr>
          <a:xfrm>
            <a:off x="82050" y="70650"/>
            <a:ext cx="2959500" cy="5002200"/>
          </a:xfrm>
          <a:prstGeom prst="rect">
            <a:avLst/>
          </a:prstGeom>
          <a:noFill/>
          <a:ln>
            <a:noFill/>
          </a:ln>
        </p:spPr>
      </p:pic>
      <p:pic>
        <p:nvPicPr>
          <p:cNvPr id="147" name="Google Shape;147;p23"/>
          <p:cNvPicPr preferRelativeResize="0"/>
          <p:nvPr/>
        </p:nvPicPr>
        <p:blipFill rotWithShape="1">
          <a:blip r:embed="rId4">
            <a:alphaModFix/>
          </a:blip>
          <a:srcRect l="27813" r="27813"/>
          <a:stretch/>
        </p:blipFill>
        <p:spPr>
          <a:xfrm>
            <a:off x="3092251" y="70650"/>
            <a:ext cx="2959503" cy="5002199"/>
          </a:xfrm>
          <a:prstGeom prst="rect">
            <a:avLst/>
          </a:prstGeom>
          <a:noFill/>
          <a:ln>
            <a:noFill/>
          </a:ln>
        </p:spPr>
      </p:pic>
      <p:pic>
        <p:nvPicPr>
          <p:cNvPr id="148" name="Google Shape;148;p23"/>
          <p:cNvPicPr preferRelativeResize="0"/>
          <p:nvPr/>
        </p:nvPicPr>
        <p:blipFill rotWithShape="1">
          <a:blip r:embed="rId5">
            <a:alphaModFix/>
          </a:blip>
          <a:srcRect l="27813" r="27813"/>
          <a:stretch/>
        </p:blipFill>
        <p:spPr>
          <a:xfrm>
            <a:off x="6102449" y="70650"/>
            <a:ext cx="2959498" cy="5002199"/>
          </a:xfrm>
          <a:prstGeom prst="rect">
            <a:avLst/>
          </a:prstGeom>
          <a:noFill/>
          <a:ln>
            <a:noFill/>
          </a:ln>
        </p:spPr>
      </p:pic>
      <p:sp>
        <p:nvSpPr>
          <p:cNvPr id="149" name="Google Shape;149;p23"/>
          <p:cNvSpPr txBox="1"/>
          <p:nvPr/>
        </p:nvSpPr>
        <p:spPr>
          <a:xfrm>
            <a:off x="729275" y="4138850"/>
            <a:ext cx="79071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t>We sent nearly 100 letters to our local Police Chiefs demanding body worn cameras! </a:t>
            </a:r>
            <a:r>
              <a:rPr lang="en" sz="1300">
                <a:solidFill>
                  <a:schemeClr val="dk2"/>
                </a:solidFill>
              </a:rPr>
              <a:t>We sent letters to law enforcement in every city in our service area including San Bernardino, Riverside, Redlands, Rialto, </a:t>
            </a:r>
            <a:endParaRPr sz="1300">
              <a:solidFill>
                <a:schemeClr val="dk2"/>
              </a:solidFill>
            </a:endParaRPr>
          </a:p>
          <a:p>
            <a:pPr marL="0" lvl="0" indent="0" algn="ctr" rtl="0">
              <a:spcBef>
                <a:spcPts val="0"/>
              </a:spcBef>
              <a:spcAft>
                <a:spcPts val="0"/>
              </a:spcAft>
              <a:buNone/>
            </a:pPr>
            <a:r>
              <a:rPr lang="en" sz="1300">
                <a:solidFill>
                  <a:schemeClr val="dk2"/>
                </a:solidFill>
              </a:rPr>
              <a:t>Fontana, Eastvale, Corona and Lake Elsinore.</a:t>
            </a:r>
            <a:r>
              <a:rPr lang="en" sz="1300"/>
              <a:t> </a:t>
            </a:r>
            <a:endParaRPr sz="130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4"/>
          <p:cNvPicPr preferRelativeResize="0"/>
          <p:nvPr/>
        </p:nvPicPr>
        <p:blipFill rotWithShape="1">
          <a:blip r:embed="rId3">
            <a:alphaModFix/>
          </a:blip>
          <a:srcRect t="18577" b="18577"/>
          <a:stretch/>
        </p:blipFill>
        <p:spPr>
          <a:xfrm>
            <a:off x="76200" y="76200"/>
            <a:ext cx="5969699" cy="5002199"/>
          </a:xfrm>
          <a:prstGeom prst="rect">
            <a:avLst/>
          </a:prstGeom>
          <a:noFill/>
          <a:ln>
            <a:noFill/>
          </a:ln>
        </p:spPr>
      </p:pic>
      <p:sp>
        <p:nvSpPr>
          <p:cNvPr id="155" name="Google Shape;155;p24"/>
          <p:cNvSpPr txBox="1">
            <a:spLocks noGrp="1"/>
          </p:cNvSpPr>
          <p:nvPr>
            <p:ph type="body" idx="4294967295"/>
          </p:nvPr>
        </p:nvSpPr>
        <p:spPr>
          <a:xfrm>
            <a:off x="229675" y="2491675"/>
            <a:ext cx="2181600" cy="24636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sz="2800" b="1">
                <a:solidFill>
                  <a:schemeClr val="accent1"/>
                </a:solidFill>
              </a:rPr>
              <a:t>We registered people to </a:t>
            </a:r>
            <a:r>
              <a:rPr lang="en" sz="2800" b="1">
                <a:solidFill>
                  <a:srgbClr val="CC0000"/>
                </a:solidFill>
              </a:rPr>
              <a:t>VOTE</a:t>
            </a:r>
            <a:endParaRPr sz="2800" b="1">
              <a:solidFill>
                <a:srgbClr val="CC0000"/>
              </a:solidFill>
            </a:endParaRPr>
          </a:p>
        </p:txBody>
      </p:sp>
      <p:pic>
        <p:nvPicPr>
          <p:cNvPr id="156" name="Google Shape;156;p24"/>
          <p:cNvPicPr preferRelativeResize="0"/>
          <p:nvPr/>
        </p:nvPicPr>
        <p:blipFill rotWithShape="1">
          <a:blip r:embed="rId4">
            <a:alphaModFix/>
          </a:blip>
          <a:srcRect t="18629" b="18623"/>
          <a:stretch/>
        </p:blipFill>
        <p:spPr>
          <a:xfrm>
            <a:off x="6096600" y="76200"/>
            <a:ext cx="2960166" cy="2471700"/>
          </a:xfrm>
          <a:prstGeom prst="rect">
            <a:avLst/>
          </a:prstGeom>
          <a:noFill/>
          <a:ln>
            <a:noFill/>
          </a:ln>
        </p:spPr>
      </p:pic>
      <p:pic>
        <p:nvPicPr>
          <p:cNvPr id="157" name="Google Shape;157;p24"/>
          <p:cNvPicPr preferRelativeResize="0"/>
          <p:nvPr/>
        </p:nvPicPr>
        <p:blipFill rotWithShape="1">
          <a:blip r:embed="rId5">
            <a:alphaModFix/>
          </a:blip>
          <a:srcRect t="14178" b="14178"/>
          <a:stretch/>
        </p:blipFill>
        <p:spPr>
          <a:xfrm>
            <a:off x="6096599" y="2606700"/>
            <a:ext cx="2959494" cy="24716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5"/>
          <p:cNvPicPr preferRelativeResize="0"/>
          <p:nvPr/>
        </p:nvPicPr>
        <p:blipFill rotWithShape="1">
          <a:blip r:embed="rId3">
            <a:alphaModFix/>
          </a:blip>
          <a:srcRect t="10392" b="10392"/>
          <a:stretch/>
        </p:blipFill>
        <p:spPr>
          <a:xfrm>
            <a:off x="76196" y="76200"/>
            <a:ext cx="4443003" cy="5002204"/>
          </a:xfrm>
          <a:prstGeom prst="rect">
            <a:avLst/>
          </a:prstGeom>
          <a:noFill/>
          <a:ln>
            <a:noFill/>
          </a:ln>
        </p:spPr>
      </p:pic>
      <p:pic>
        <p:nvPicPr>
          <p:cNvPr id="163" name="Google Shape;163;p25"/>
          <p:cNvPicPr preferRelativeResize="0"/>
          <p:nvPr/>
        </p:nvPicPr>
        <p:blipFill rotWithShape="1">
          <a:blip r:embed="rId4">
            <a:alphaModFix/>
          </a:blip>
          <a:srcRect t="7778" b="7769"/>
          <a:stretch/>
        </p:blipFill>
        <p:spPr>
          <a:xfrm>
            <a:off x="4613700" y="70650"/>
            <a:ext cx="4442404" cy="5002199"/>
          </a:xfrm>
          <a:prstGeom prst="rect">
            <a:avLst/>
          </a:prstGeom>
          <a:noFill/>
          <a:ln>
            <a:noFill/>
          </a:ln>
        </p:spPr>
      </p:pic>
      <p:sp>
        <p:nvSpPr>
          <p:cNvPr id="164" name="Google Shape;164;p25"/>
          <p:cNvSpPr txBox="1"/>
          <p:nvPr/>
        </p:nvSpPr>
        <p:spPr>
          <a:xfrm>
            <a:off x="2019025" y="4191575"/>
            <a:ext cx="3700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dk2"/>
                </a:solidFill>
                <a:highlight>
                  <a:schemeClr val="lt1"/>
                </a:highlight>
                <a:latin typeface="Playfair Display"/>
                <a:ea typeface="Playfair Display"/>
                <a:cs typeface="Playfair Display"/>
                <a:sym typeface="Playfair Display"/>
              </a:rPr>
              <a:t>Several Sorors even worked the polls and </a:t>
            </a:r>
            <a:endParaRPr sz="1500">
              <a:solidFill>
                <a:schemeClr val="dk2"/>
              </a:solidFill>
              <a:highlight>
                <a:schemeClr val="lt1"/>
              </a:highlight>
              <a:latin typeface="Playfair Display"/>
              <a:ea typeface="Playfair Display"/>
              <a:cs typeface="Playfair Display"/>
              <a:sym typeface="Playfair Display"/>
            </a:endParaRPr>
          </a:p>
          <a:p>
            <a:pPr marL="0" lvl="0" indent="0" algn="ctr" rtl="0">
              <a:spcBef>
                <a:spcPts val="0"/>
              </a:spcBef>
              <a:spcAft>
                <a:spcPts val="0"/>
              </a:spcAft>
              <a:buNone/>
            </a:pPr>
            <a:r>
              <a:rPr lang="en" sz="1500">
                <a:solidFill>
                  <a:schemeClr val="dk2"/>
                </a:solidFill>
                <a:highlight>
                  <a:schemeClr val="lt1"/>
                </a:highlight>
                <a:latin typeface="Playfair Display"/>
                <a:ea typeface="Playfair Display"/>
                <a:cs typeface="Playfair Display"/>
                <a:sym typeface="Playfair Display"/>
              </a:rPr>
              <a:t>became poll watchers! </a:t>
            </a:r>
            <a:endParaRPr sz="1500">
              <a:solidFill>
                <a:schemeClr val="dk2"/>
              </a:solidFill>
              <a:highlight>
                <a:schemeClr val="lt1"/>
              </a:highlight>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body" idx="4294967295"/>
          </p:nvPr>
        </p:nvSpPr>
        <p:spPr>
          <a:xfrm>
            <a:off x="381000" y="4061050"/>
            <a:ext cx="5160000" cy="7014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400"/>
              <a:t>Malibu sunset</a:t>
            </a:r>
            <a:endParaRPr sz="2400"/>
          </a:p>
        </p:txBody>
      </p:sp>
      <p:pic>
        <p:nvPicPr>
          <p:cNvPr id="170" name="Google Shape;170;p26"/>
          <p:cNvPicPr preferRelativeResize="0"/>
          <p:nvPr/>
        </p:nvPicPr>
        <p:blipFill rotWithShape="1">
          <a:blip r:embed="rId3">
            <a:alphaModFix/>
          </a:blip>
          <a:srcRect t="12473" b="12473"/>
          <a:stretch/>
        </p:blipFill>
        <p:spPr>
          <a:xfrm>
            <a:off x="297150" y="466950"/>
            <a:ext cx="8334301" cy="4676551"/>
          </a:xfrm>
          <a:prstGeom prst="rect">
            <a:avLst/>
          </a:prstGeom>
          <a:noFill/>
          <a:ln>
            <a:noFill/>
          </a:ln>
        </p:spPr>
      </p:pic>
      <p:sp>
        <p:nvSpPr>
          <p:cNvPr id="171" name="Google Shape;171;p26"/>
          <p:cNvSpPr txBox="1"/>
          <p:nvPr/>
        </p:nvSpPr>
        <p:spPr>
          <a:xfrm>
            <a:off x="396200" y="77825"/>
            <a:ext cx="7914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Montserrat"/>
                <a:ea typeface="Montserrat"/>
                <a:cs typeface="Montserrat"/>
                <a:sym typeface="Montserrat"/>
              </a:rPr>
              <a:t>We co-hosted a Voter Registration and Education Panel with the Registrar of Voters! </a:t>
            </a:r>
            <a:endParaRPr sz="1300" b="1">
              <a:latin typeface="Montserrat"/>
              <a:ea typeface="Montserrat"/>
              <a:cs typeface="Montserrat"/>
              <a:sym typeface="Montserrat"/>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body" idx="4294967295"/>
          </p:nvPr>
        </p:nvSpPr>
        <p:spPr>
          <a:xfrm>
            <a:off x="6855600" y="70650"/>
            <a:ext cx="2181600" cy="24636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1900" b="1">
                <a:solidFill>
                  <a:schemeClr val="accent1"/>
                </a:solidFill>
              </a:rPr>
              <a:t>We wore our </a:t>
            </a:r>
            <a:r>
              <a:rPr lang="en" sz="1900" b="1">
                <a:highlight>
                  <a:srgbClr val="FF0000"/>
                </a:highlight>
              </a:rPr>
              <a:t>Chucks</a:t>
            </a:r>
            <a:r>
              <a:rPr lang="en" sz="1900" b="1">
                <a:solidFill>
                  <a:schemeClr val="accent1"/>
                </a:solidFill>
              </a:rPr>
              <a:t> in solidarity with our Panhellenic sister and current Vice President Kamala Harris! </a:t>
            </a:r>
            <a:endParaRPr sz="1900" b="1">
              <a:solidFill>
                <a:schemeClr val="accent1"/>
              </a:solidFill>
            </a:endParaRPr>
          </a:p>
        </p:txBody>
      </p:sp>
      <p:pic>
        <p:nvPicPr>
          <p:cNvPr id="177" name="Google Shape;177;p27"/>
          <p:cNvPicPr preferRelativeResize="0"/>
          <p:nvPr/>
        </p:nvPicPr>
        <p:blipFill rotWithShape="1">
          <a:blip r:embed="rId3">
            <a:alphaModFix/>
          </a:blip>
          <a:srcRect t="7983" b="7983"/>
          <a:stretch/>
        </p:blipFill>
        <p:spPr>
          <a:xfrm>
            <a:off x="4594800" y="70650"/>
            <a:ext cx="2181598" cy="2463601"/>
          </a:xfrm>
          <a:prstGeom prst="rect">
            <a:avLst/>
          </a:prstGeom>
          <a:noFill/>
          <a:ln>
            <a:noFill/>
          </a:ln>
        </p:spPr>
      </p:pic>
      <p:pic>
        <p:nvPicPr>
          <p:cNvPr id="178" name="Google Shape;178;p27"/>
          <p:cNvPicPr preferRelativeResize="0"/>
          <p:nvPr/>
        </p:nvPicPr>
        <p:blipFill rotWithShape="1">
          <a:blip r:embed="rId4">
            <a:alphaModFix/>
          </a:blip>
          <a:srcRect t="29201" b="29206"/>
          <a:stretch/>
        </p:blipFill>
        <p:spPr>
          <a:xfrm>
            <a:off x="4594800" y="2609250"/>
            <a:ext cx="4442396" cy="2463601"/>
          </a:xfrm>
          <a:prstGeom prst="rect">
            <a:avLst/>
          </a:prstGeom>
          <a:noFill/>
          <a:ln>
            <a:noFill/>
          </a:ln>
        </p:spPr>
      </p:pic>
      <p:pic>
        <p:nvPicPr>
          <p:cNvPr id="179" name="Google Shape;179;p27"/>
          <p:cNvPicPr preferRelativeResize="0"/>
          <p:nvPr/>
        </p:nvPicPr>
        <p:blipFill>
          <a:blip r:embed="rId5">
            <a:alphaModFix/>
          </a:blip>
          <a:stretch>
            <a:fillRect/>
          </a:stretch>
        </p:blipFill>
        <p:spPr>
          <a:xfrm>
            <a:off x="152400" y="152400"/>
            <a:ext cx="4290001" cy="2405149"/>
          </a:xfrm>
          <a:prstGeom prst="rect">
            <a:avLst/>
          </a:prstGeom>
          <a:noFill/>
          <a:ln>
            <a:noFill/>
          </a:ln>
        </p:spPr>
      </p:pic>
      <p:pic>
        <p:nvPicPr>
          <p:cNvPr id="180" name="Google Shape;180;p27"/>
          <p:cNvPicPr preferRelativeResize="0"/>
          <p:nvPr/>
        </p:nvPicPr>
        <p:blipFill>
          <a:blip r:embed="rId6">
            <a:alphaModFix/>
          </a:blip>
          <a:stretch>
            <a:fillRect/>
          </a:stretch>
        </p:blipFill>
        <p:spPr>
          <a:xfrm>
            <a:off x="152400" y="2609250"/>
            <a:ext cx="1866625" cy="2381850"/>
          </a:xfrm>
          <a:prstGeom prst="rect">
            <a:avLst/>
          </a:prstGeom>
          <a:noFill/>
          <a:ln>
            <a:noFill/>
          </a:ln>
        </p:spPr>
      </p:pic>
      <p:pic>
        <p:nvPicPr>
          <p:cNvPr id="181" name="Google Shape;181;p27"/>
          <p:cNvPicPr preferRelativeResize="0"/>
          <p:nvPr/>
        </p:nvPicPr>
        <p:blipFill>
          <a:blip r:embed="rId7">
            <a:alphaModFix/>
          </a:blip>
          <a:stretch>
            <a:fillRect/>
          </a:stretch>
        </p:blipFill>
        <p:spPr>
          <a:xfrm>
            <a:off x="2096025" y="2609250"/>
            <a:ext cx="2436899" cy="24635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idx="4294967295"/>
          </p:nvPr>
        </p:nvSpPr>
        <p:spPr>
          <a:xfrm>
            <a:off x="311700" y="4022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0000"/>
                </a:highlight>
              </a:rPr>
              <a:t>AND WE </a:t>
            </a:r>
            <a:r>
              <a:rPr lang="en" b="1">
                <a:highlight>
                  <a:srgbClr val="FF0000"/>
                </a:highlight>
              </a:rPr>
              <a:t>VOTED</a:t>
            </a:r>
            <a:r>
              <a:rPr lang="en">
                <a:highlight>
                  <a:srgbClr val="FF0000"/>
                </a:highlight>
              </a:rPr>
              <a:t> AND </a:t>
            </a:r>
            <a:r>
              <a:rPr lang="en" b="1">
                <a:highlight>
                  <a:srgbClr val="FF0000"/>
                </a:highlight>
              </a:rPr>
              <a:t>VOTED</a:t>
            </a:r>
            <a:r>
              <a:rPr lang="en">
                <a:highlight>
                  <a:srgbClr val="FF0000"/>
                </a:highlight>
              </a:rPr>
              <a:t> AND </a:t>
            </a:r>
            <a:r>
              <a:rPr lang="en" b="1">
                <a:highlight>
                  <a:srgbClr val="FF0000"/>
                </a:highlight>
              </a:rPr>
              <a:t>VOTED</a:t>
            </a:r>
            <a:r>
              <a:rPr lang="en">
                <a:highlight>
                  <a:srgbClr val="FF0000"/>
                </a:highlight>
              </a:rPr>
              <a:t>!!!</a:t>
            </a:r>
            <a:endParaRPr>
              <a:highlight>
                <a:srgbClr val="FF0000"/>
              </a:highlight>
            </a:endParaRPr>
          </a:p>
        </p:txBody>
      </p:sp>
      <p:pic>
        <p:nvPicPr>
          <p:cNvPr id="187" name="Google Shape;187;p28"/>
          <p:cNvPicPr preferRelativeResize="0"/>
          <p:nvPr/>
        </p:nvPicPr>
        <p:blipFill rotWithShape="1">
          <a:blip r:embed="rId3">
            <a:alphaModFix/>
          </a:blip>
          <a:srcRect t="19441" b="19441"/>
          <a:stretch/>
        </p:blipFill>
        <p:spPr>
          <a:xfrm>
            <a:off x="83275" y="1365900"/>
            <a:ext cx="2959500" cy="2411704"/>
          </a:xfrm>
          <a:prstGeom prst="rect">
            <a:avLst/>
          </a:prstGeom>
          <a:noFill/>
          <a:ln>
            <a:noFill/>
          </a:ln>
        </p:spPr>
      </p:pic>
      <p:pic>
        <p:nvPicPr>
          <p:cNvPr id="188" name="Google Shape;188;p28"/>
          <p:cNvPicPr preferRelativeResize="0"/>
          <p:nvPr/>
        </p:nvPicPr>
        <p:blipFill rotWithShape="1">
          <a:blip r:embed="rId4">
            <a:alphaModFix/>
          </a:blip>
          <a:srcRect t="19441" b="19441"/>
          <a:stretch/>
        </p:blipFill>
        <p:spPr>
          <a:xfrm>
            <a:off x="3098025" y="1365900"/>
            <a:ext cx="2959473" cy="2411694"/>
          </a:xfrm>
          <a:prstGeom prst="rect">
            <a:avLst/>
          </a:prstGeom>
          <a:noFill/>
          <a:ln>
            <a:noFill/>
          </a:ln>
        </p:spPr>
      </p:pic>
      <p:pic>
        <p:nvPicPr>
          <p:cNvPr id="189" name="Google Shape;189;p28"/>
          <p:cNvPicPr preferRelativeResize="0"/>
          <p:nvPr/>
        </p:nvPicPr>
        <p:blipFill rotWithShape="1">
          <a:blip r:embed="rId5">
            <a:alphaModFix/>
          </a:blip>
          <a:srcRect t="19354" b="19360"/>
          <a:stretch/>
        </p:blipFill>
        <p:spPr>
          <a:xfrm>
            <a:off x="6112750" y="1365900"/>
            <a:ext cx="2959498" cy="24117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9"/>
          <p:cNvPicPr preferRelativeResize="0"/>
          <p:nvPr/>
        </p:nvPicPr>
        <p:blipFill rotWithShape="1">
          <a:blip r:embed="rId3">
            <a:alphaModFix/>
          </a:blip>
          <a:srcRect t="18678" b="18684"/>
          <a:stretch/>
        </p:blipFill>
        <p:spPr>
          <a:xfrm>
            <a:off x="76200" y="76200"/>
            <a:ext cx="2959495" cy="2471697"/>
          </a:xfrm>
          <a:prstGeom prst="rect">
            <a:avLst/>
          </a:prstGeom>
          <a:noFill/>
          <a:ln>
            <a:noFill/>
          </a:ln>
        </p:spPr>
      </p:pic>
      <p:pic>
        <p:nvPicPr>
          <p:cNvPr id="195" name="Google Shape;195;p29"/>
          <p:cNvPicPr preferRelativeResize="0"/>
          <p:nvPr/>
        </p:nvPicPr>
        <p:blipFill rotWithShape="1">
          <a:blip r:embed="rId4">
            <a:alphaModFix/>
          </a:blip>
          <a:srcRect t="18678" b="18684"/>
          <a:stretch/>
        </p:blipFill>
        <p:spPr>
          <a:xfrm>
            <a:off x="76200" y="2606675"/>
            <a:ext cx="2959503" cy="2471706"/>
          </a:xfrm>
          <a:prstGeom prst="rect">
            <a:avLst/>
          </a:prstGeom>
          <a:noFill/>
          <a:ln>
            <a:noFill/>
          </a:ln>
        </p:spPr>
      </p:pic>
      <p:pic>
        <p:nvPicPr>
          <p:cNvPr id="196" name="Google Shape;196;p29"/>
          <p:cNvPicPr preferRelativeResize="0"/>
          <p:nvPr/>
        </p:nvPicPr>
        <p:blipFill rotWithShape="1">
          <a:blip r:embed="rId5">
            <a:alphaModFix/>
          </a:blip>
          <a:srcRect t="18591" b="18598"/>
          <a:stretch/>
        </p:blipFill>
        <p:spPr>
          <a:xfrm>
            <a:off x="3092250" y="76200"/>
            <a:ext cx="5969704" cy="4985746"/>
          </a:xfrm>
          <a:prstGeom prst="rect">
            <a:avLst/>
          </a:prstGeom>
          <a:noFill/>
          <a:ln>
            <a:noFill/>
          </a:ln>
        </p:spPr>
      </p:pic>
      <p:pic>
        <p:nvPicPr>
          <p:cNvPr id="197" name="Google Shape;197;p29"/>
          <p:cNvPicPr preferRelativeResize="0"/>
          <p:nvPr/>
        </p:nvPicPr>
        <p:blipFill>
          <a:blip r:embed="rId6">
            <a:alphaModFix/>
          </a:blip>
          <a:stretch>
            <a:fillRect/>
          </a:stretch>
        </p:blipFill>
        <p:spPr>
          <a:xfrm>
            <a:off x="3092250" y="76200"/>
            <a:ext cx="2226300" cy="22263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265500" y="1081675"/>
            <a:ext cx="4045200" cy="1786200"/>
          </a:xfrm>
          <a:prstGeom prst="rect">
            <a:avLst/>
          </a:prstGeom>
          <a:solidFill>
            <a:srgbClr val="FF0000"/>
          </a:solidFill>
        </p:spPr>
        <p:txBody>
          <a:bodyPr spcFirstLastPara="1" wrap="square" lIns="91425" tIns="91425" rIns="91425" bIns="91425" anchor="b" anchorCtr="0">
            <a:noAutofit/>
          </a:bodyPr>
          <a:lstStyle/>
          <a:p>
            <a:pPr marL="0" lvl="0" indent="0" algn="ctr" rtl="0">
              <a:spcBef>
                <a:spcPts val="0"/>
              </a:spcBef>
              <a:spcAft>
                <a:spcPts val="0"/>
              </a:spcAft>
              <a:buNone/>
            </a:pPr>
            <a:r>
              <a:rPr lang="en"/>
              <a:t>WE RAN FOR OFFICE</a:t>
            </a:r>
            <a:endParaRPr/>
          </a:p>
        </p:txBody>
      </p:sp>
      <p:sp>
        <p:nvSpPr>
          <p:cNvPr id="203" name="Google Shape;203;p30"/>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a:t>
            </a:r>
            <a:r>
              <a:rPr lang="en" b="1"/>
              <a:t>WE WON</a:t>
            </a:r>
            <a:r>
              <a:rPr lang="en"/>
              <a:t>!!!</a:t>
            </a:r>
            <a:endParaRPr/>
          </a:p>
          <a:p>
            <a:pPr marL="0" lvl="0" indent="0" algn="ctr" rtl="0">
              <a:spcBef>
                <a:spcPts val="0"/>
              </a:spcBef>
              <a:spcAft>
                <a:spcPts val="0"/>
              </a:spcAft>
              <a:buNone/>
            </a:pPr>
            <a:r>
              <a:rPr lang="en" sz="1100">
                <a:latin typeface="Arial"/>
                <a:ea typeface="Arial"/>
                <a:cs typeface="Arial"/>
                <a:sym typeface="Arial"/>
              </a:rPr>
              <a:t>Soror Hawkins received the highest number of votes of all candidates and became the Democratic Party Delegate </a:t>
            </a:r>
            <a:endParaRPr sz="1100">
              <a:latin typeface="Arial"/>
              <a:ea typeface="Arial"/>
              <a:cs typeface="Arial"/>
              <a:sym typeface="Arial"/>
            </a:endParaRPr>
          </a:p>
          <a:p>
            <a:pPr marL="0" lvl="0" indent="0" algn="ctr" rtl="0">
              <a:spcBef>
                <a:spcPts val="0"/>
              </a:spcBef>
              <a:spcAft>
                <a:spcPts val="0"/>
              </a:spcAft>
              <a:buClr>
                <a:schemeClr val="dk2"/>
              </a:buClr>
              <a:buSzPts val="1100"/>
              <a:buFont typeface="Arial"/>
              <a:buNone/>
            </a:pPr>
            <a:r>
              <a:rPr lang="en" sz="1100">
                <a:latin typeface="Arial"/>
                <a:ea typeface="Arial"/>
                <a:cs typeface="Arial"/>
                <a:sym typeface="Arial"/>
              </a:rPr>
              <a:t>for the 47th district.</a:t>
            </a:r>
            <a:endParaRPr/>
          </a:p>
        </p:txBody>
      </p:sp>
      <p:pic>
        <p:nvPicPr>
          <p:cNvPr id="204" name="Google Shape;204;p30"/>
          <p:cNvPicPr preferRelativeResize="0"/>
          <p:nvPr/>
        </p:nvPicPr>
        <p:blipFill rotWithShape="1">
          <a:blip r:embed="rId3">
            <a:alphaModFix/>
          </a:blip>
          <a:srcRect t="10680" b="10672"/>
          <a:stretch/>
        </p:blipFill>
        <p:spPr>
          <a:xfrm>
            <a:off x="4571100" y="0"/>
            <a:ext cx="4572899" cy="5143503"/>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1" descr="Surfboard alone on beach at sunset"/>
          <p:cNvPicPr preferRelativeResize="0"/>
          <p:nvPr/>
        </p:nvPicPr>
        <p:blipFill rotWithShape="1">
          <a:blip r:embed="rId3">
            <a:alphaModFix/>
          </a:blip>
          <a:srcRect t="21465" b="3532"/>
          <a:stretch/>
        </p:blipFill>
        <p:spPr>
          <a:xfrm>
            <a:off x="-200" y="0"/>
            <a:ext cx="9144400" cy="5143500"/>
          </a:xfrm>
          <a:prstGeom prst="rect">
            <a:avLst/>
          </a:prstGeom>
          <a:noFill/>
          <a:ln>
            <a:noFill/>
          </a:ln>
        </p:spPr>
      </p:pic>
      <p:sp>
        <p:nvSpPr>
          <p:cNvPr id="210" name="Google Shape;210;p31"/>
          <p:cNvSpPr txBox="1">
            <a:spLocks noGrp="1"/>
          </p:cNvSpPr>
          <p:nvPr>
            <p:ph type="body" idx="4294967295"/>
          </p:nvPr>
        </p:nvSpPr>
        <p:spPr>
          <a:xfrm>
            <a:off x="381000" y="4061050"/>
            <a:ext cx="5160000" cy="701400"/>
          </a:xfrm>
          <a:prstGeom prst="rect">
            <a:avLst/>
          </a:prstGeom>
          <a:solidFill>
            <a:schemeClr val="lt1"/>
          </a:solid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400"/>
              <a:t>Malibu sunset</a:t>
            </a:r>
            <a:endParaRPr sz="2400"/>
          </a:p>
        </p:txBody>
      </p:sp>
      <p:pic>
        <p:nvPicPr>
          <p:cNvPr id="211" name="Google Shape;211;p31"/>
          <p:cNvPicPr preferRelativeResize="0"/>
          <p:nvPr/>
        </p:nvPicPr>
        <p:blipFill>
          <a:blip r:embed="rId4">
            <a:alphaModFix/>
          </a:blip>
          <a:stretch>
            <a:fillRect/>
          </a:stretch>
        </p:blipFill>
        <p:spPr>
          <a:xfrm>
            <a:off x="3275" y="0"/>
            <a:ext cx="9137448" cy="5143499"/>
          </a:xfrm>
          <a:prstGeom prst="rect">
            <a:avLst/>
          </a:prstGeom>
          <a:noFill/>
          <a:ln>
            <a:noFill/>
          </a:ln>
        </p:spPr>
      </p:pic>
      <p:sp>
        <p:nvSpPr>
          <p:cNvPr id="212" name="Google Shape;212;p31"/>
          <p:cNvSpPr txBox="1"/>
          <p:nvPr/>
        </p:nvSpPr>
        <p:spPr>
          <a:xfrm>
            <a:off x="767675" y="4007325"/>
            <a:ext cx="7776600" cy="6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b="1">
                <a:latin typeface="Playfair Display"/>
                <a:ea typeface="Playfair Display"/>
                <a:cs typeface="Playfair Display"/>
                <a:sym typeface="Playfair Display"/>
              </a:rPr>
              <a:t>We ran for Congress and we won that too!!! </a:t>
            </a:r>
            <a:endParaRPr sz="3000" b="1">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l="5245" r="5245"/>
          <a:stretch/>
        </p:blipFill>
        <p:spPr>
          <a:xfrm>
            <a:off x="76200" y="76200"/>
            <a:ext cx="5754224" cy="4821650"/>
          </a:xfrm>
          <a:prstGeom prst="rect">
            <a:avLst/>
          </a:prstGeom>
          <a:noFill/>
          <a:ln>
            <a:noFill/>
          </a:ln>
        </p:spPr>
      </p:pic>
      <p:sp>
        <p:nvSpPr>
          <p:cNvPr id="68" name="Google Shape;68;p14"/>
          <p:cNvSpPr txBox="1">
            <a:spLocks noGrp="1"/>
          </p:cNvSpPr>
          <p:nvPr>
            <p:ph type="body" idx="4294967295"/>
          </p:nvPr>
        </p:nvSpPr>
        <p:spPr>
          <a:xfrm>
            <a:off x="229675" y="3047725"/>
            <a:ext cx="2181600" cy="18501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1500" b="1"/>
              <a:t>We were trained in conjunction with Heritage and Archives on the Census and advocated for all to be counted!</a:t>
            </a:r>
            <a:r>
              <a:rPr lang="en" sz="1900" b="1"/>
              <a:t> </a:t>
            </a:r>
            <a:endParaRPr sz="1900" b="1"/>
          </a:p>
        </p:txBody>
      </p:sp>
      <p:pic>
        <p:nvPicPr>
          <p:cNvPr id="69" name="Google Shape;69;p14"/>
          <p:cNvPicPr preferRelativeResize="0"/>
          <p:nvPr/>
        </p:nvPicPr>
        <p:blipFill rotWithShape="1">
          <a:blip r:embed="rId4">
            <a:alphaModFix/>
          </a:blip>
          <a:srcRect l="10956" r="10948"/>
          <a:stretch/>
        </p:blipFill>
        <p:spPr>
          <a:xfrm>
            <a:off x="6045899" y="76200"/>
            <a:ext cx="2959492" cy="2471698"/>
          </a:xfrm>
          <a:prstGeom prst="rect">
            <a:avLst/>
          </a:prstGeom>
          <a:noFill/>
          <a:ln>
            <a:noFill/>
          </a:ln>
        </p:spPr>
      </p:pic>
      <p:sp>
        <p:nvSpPr>
          <p:cNvPr id="70" name="Google Shape;70;p14"/>
          <p:cNvSpPr txBox="1"/>
          <p:nvPr/>
        </p:nvSpPr>
        <p:spPr>
          <a:xfrm>
            <a:off x="6456250" y="422225"/>
            <a:ext cx="4422000" cy="5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pic>
        <p:nvPicPr>
          <p:cNvPr id="71" name="Google Shape;71;p14"/>
          <p:cNvPicPr preferRelativeResize="0"/>
          <p:nvPr/>
        </p:nvPicPr>
        <p:blipFill>
          <a:blip r:embed="rId5">
            <a:alphaModFix/>
          </a:blip>
          <a:stretch>
            <a:fillRect/>
          </a:stretch>
        </p:blipFill>
        <p:spPr>
          <a:xfrm>
            <a:off x="6045900" y="2797225"/>
            <a:ext cx="3028950" cy="16573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2"/>
          <p:cNvPicPr preferRelativeResize="0"/>
          <p:nvPr/>
        </p:nvPicPr>
        <p:blipFill>
          <a:blip r:embed="rId3">
            <a:alphaModFix/>
          </a:blip>
          <a:stretch>
            <a:fillRect/>
          </a:stretch>
        </p:blipFill>
        <p:spPr>
          <a:xfrm>
            <a:off x="152400" y="152400"/>
            <a:ext cx="3958936" cy="4838699"/>
          </a:xfrm>
          <a:prstGeom prst="rect">
            <a:avLst/>
          </a:prstGeom>
          <a:noFill/>
          <a:ln>
            <a:noFill/>
          </a:ln>
        </p:spPr>
      </p:pic>
      <p:sp>
        <p:nvSpPr>
          <p:cNvPr id="218" name="Google Shape;218;p32"/>
          <p:cNvSpPr txBox="1"/>
          <p:nvPr/>
        </p:nvSpPr>
        <p:spPr>
          <a:xfrm>
            <a:off x="4514000" y="882850"/>
            <a:ext cx="3731100" cy="3186300"/>
          </a:xfrm>
          <a:prstGeom prst="rect">
            <a:avLst/>
          </a:prstGeom>
          <a:noFill/>
          <a:ln w="28575" cap="flat" cmpd="sng">
            <a:solidFill>
              <a:srgbClr val="6D9EEB"/>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Verdana"/>
                <a:ea typeface="Verdana"/>
                <a:cs typeface="Verdana"/>
                <a:sym typeface="Verdana"/>
              </a:rPr>
              <a:t>Soror Karen Bass, U.S. Representative for California’s 37th District, went on to sponsor the George Floyd Justice in Policing Act which among other things i</a:t>
            </a:r>
            <a:r>
              <a:rPr lang="en" sz="1500">
                <a:solidFill>
                  <a:srgbClr val="333333"/>
                </a:solidFill>
                <a:highlight>
                  <a:srgbClr val="FFFFFF"/>
                </a:highlight>
                <a:latin typeface="Verdana"/>
                <a:ea typeface="Verdana"/>
                <a:cs typeface="Verdana"/>
                <a:sym typeface="Verdana"/>
              </a:rPr>
              <a:t>ncreases accountability for law enforcement misconduct, restricts the use of certain policing practices, enhances transparency and data collection and sharing of police misconduct, and establishes best practices and national standards for training requirements. </a:t>
            </a:r>
            <a:endParaRPr sz="1500">
              <a:latin typeface="Verdana"/>
              <a:ea typeface="Verdana"/>
              <a:cs typeface="Verdana"/>
              <a:sym typeface="Verdana"/>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3"/>
          <p:cNvPicPr preferRelativeResize="0"/>
          <p:nvPr/>
        </p:nvPicPr>
        <p:blipFill>
          <a:blip r:embed="rId3">
            <a:alphaModFix/>
          </a:blip>
          <a:stretch>
            <a:fillRect/>
          </a:stretch>
        </p:blipFill>
        <p:spPr>
          <a:xfrm>
            <a:off x="468300" y="152400"/>
            <a:ext cx="8406149" cy="4838700"/>
          </a:xfrm>
          <a:prstGeom prst="rect">
            <a:avLst/>
          </a:prstGeom>
          <a:noFill/>
          <a:ln>
            <a:noFill/>
          </a:ln>
        </p:spPr>
      </p:pic>
      <p:sp>
        <p:nvSpPr>
          <p:cNvPr id="224" name="Google Shape;224;p33"/>
          <p:cNvSpPr txBox="1"/>
          <p:nvPr/>
        </p:nvSpPr>
        <p:spPr>
          <a:xfrm>
            <a:off x="836775" y="629500"/>
            <a:ext cx="23799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layfair Display"/>
                <a:ea typeface="Playfair Display"/>
                <a:cs typeface="Playfair Display"/>
                <a:sym typeface="Playfair Display"/>
              </a:rPr>
              <a:t>Past National President, Soror Marcia Fudge was appointed to be the Secretary of Housing and Urban Development </a:t>
            </a:r>
            <a:endParaRPr>
              <a:solidFill>
                <a:schemeClr val="lt1"/>
              </a:solidFill>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322425" y="526350"/>
            <a:ext cx="3070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We lost a legend and an icon!  </a:t>
            </a:r>
            <a:endParaRPr/>
          </a:p>
        </p:txBody>
      </p:sp>
      <p:pic>
        <p:nvPicPr>
          <p:cNvPr id="230" name="Google Shape;230;p34"/>
          <p:cNvPicPr preferRelativeResize="0"/>
          <p:nvPr/>
        </p:nvPicPr>
        <p:blipFill>
          <a:blip r:embed="rId3">
            <a:alphaModFix/>
          </a:blip>
          <a:stretch>
            <a:fillRect/>
          </a:stretch>
        </p:blipFill>
        <p:spPr>
          <a:xfrm>
            <a:off x="3339425" y="199600"/>
            <a:ext cx="5678024" cy="4721276"/>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5"/>
          <p:cNvPicPr preferRelativeResize="0"/>
          <p:nvPr/>
        </p:nvPicPr>
        <p:blipFill rotWithShape="1">
          <a:blip r:embed="rId3">
            <a:alphaModFix/>
          </a:blip>
          <a:srcRect t="18577" b="18577"/>
          <a:stretch/>
        </p:blipFill>
        <p:spPr>
          <a:xfrm>
            <a:off x="37825" y="70650"/>
            <a:ext cx="5969699" cy="5002199"/>
          </a:xfrm>
          <a:prstGeom prst="rect">
            <a:avLst/>
          </a:prstGeom>
          <a:noFill/>
          <a:ln>
            <a:noFill/>
          </a:ln>
        </p:spPr>
      </p:pic>
      <p:sp>
        <p:nvSpPr>
          <p:cNvPr id="236" name="Google Shape;236;p35"/>
          <p:cNvSpPr txBox="1">
            <a:spLocks noGrp="1"/>
          </p:cNvSpPr>
          <p:nvPr>
            <p:ph type="body" idx="4294967295"/>
          </p:nvPr>
        </p:nvSpPr>
        <p:spPr>
          <a:xfrm>
            <a:off x="229675" y="3324075"/>
            <a:ext cx="2058000" cy="16311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t>We recirculated our dollars by supporting black owned businesses!</a:t>
            </a:r>
            <a:r>
              <a:rPr lang="en">
                <a:solidFill>
                  <a:schemeClr val="accent1"/>
                </a:solidFill>
              </a:rPr>
              <a:t> </a:t>
            </a:r>
            <a:endParaRPr>
              <a:solidFill>
                <a:schemeClr val="accent1"/>
              </a:solidFill>
            </a:endParaRPr>
          </a:p>
        </p:txBody>
      </p:sp>
      <p:pic>
        <p:nvPicPr>
          <p:cNvPr id="237" name="Google Shape;237;p35"/>
          <p:cNvPicPr preferRelativeResize="0"/>
          <p:nvPr/>
        </p:nvPicPr>
        <p:blipFill rotWithShape="1">
          <a:blip r:embed="rId4">
            <a:alphaModFix/>
          </a:blip>
          <a:srcRect t="18678" b="18684"/>
          <a:stretch/>
        </p:blipFill>
        <p:spPr>
          <a:xfrm>
            <a:off x="6096600" y="76200"/>
            <a:ext cx="2959500" cy="2471700"/>
          </a:xfrm>
          <a:prstGeom prst="rect">
            <a:avLst/>
          </a:prstGeom>
          <a:noFill/>
          <a:ln>
            <a:noFill/>
          </a:ln>
        </p:spPr>
      </p:pic>
      <p:pic>
        <p:nvPicPr>
          <p:cNvPr id="238" name="Google Shape;238;p35"/>
          <p:cNvPicPr preferRelativeResize="0"/>
          <p:nvPr/>
        </p:nvPicPr>
        <p:blipFill rotWithShape="1">
          <a:blip r:embed="rId5">
            <a:alphaModFix/>
          </a:blip>
          <a:srcRect l="5027" r="5036"/>
          <a:stretch/>
        </p:blipFill>
        <p:spPr>
          <a:xfrm>
            <a:off x="6096599" y="2606700"/>
            <a:ext cx="2959493" cy="2472815"/>
          </a:xfrm>
          <a:prstGeom prst="rect">
            <a:avLst/>
          </a:prstGeom>
          <a:noFill/>
          <a:ln>
            <a:noFill/>
          </a:ln>
        </p:spPr>
      </p:pic>
      <p:sp>
        <p:nvSpPr>
          <p:cNvPr id="239" name="Google Shape;239;p35"/>
          <p:cNvSpPr txBox="1"/>
          <p:nvPr/>
        </p:nvSpPr>
        <p:spPr>
          <a:xfrm>
            <a:off x="6878475" y="2663875"/>
            <a:ext cx="2177700" cy="492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Playfair Display"/>
                <a:ea typeface="Playfair Display"/>
                <a:cs typeface="Playfair Display"/>
                <a:sym typeface="Playfair Display"/>
              </a:rPr>
              <a:t>CAFE ORGANIX</a:t>
            </a:r>
            <a:endParaRPr sz="2000" b="1">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6"/>
          <p:cNvPicPr preferRelativeResize="0"/>
          <p:nvPr/>
        </p:nvPicPr>
        <p:blipFill rotWithShape="1">
          <a:blip r:embed="rId3">
            <a:alphaModFix/>
          </a:blip>
          <a:srcRect l="-122979" t="-9010" r="122979" b="9010"/>
          <a:stretch/>
        </p:blipFill>
        <p:spPr>
          <a:xfrm>
            <a:off x="204475" y="76200"/>
            <a:ext cx="2353368" cy="2471700"/>
          </a:xfrm>
          <a:prstGeom prst="rect">
            <a:avLst/>
          </a:prstGeom>
          <a:noFill/>
          <a:ln>
            <a:noFill/>
          </a:ln>
        </p:spPr>
      </p:pic>
      <p:pic>
        <p:nvPicPr>
          <p:cNvPr id="245" name="Google Shape;245;p36"/>
          <p:cNvPicPr preferRelativeResize="0"/>
          <p:nvPr/>
        </p:nvPicPr>
        <p:blipFill>
          <a:blip r:embed="rId4">
            <a:alphaModFix/>
          </a:blip>
          <a:stretch>
            <a:fillRect/>
          </a:stretch>
        </p:blipFill>
        <p:spPr>
          <a:xfrm>
            <a:off x="127700" y="250950"/>
            <a:ext cx="2959500" cy="2296950"/>
          </a:xfrm>
          <a:prstGeom prst="rect">
            <a:avLst/>
          </a:prstGeom>
          <a:noFill/>
          <a:ln>
            <a:noFill/>
          </a:ln>
        </p:spPr>
      </p:pic>
      <p:pic>
        <p:nvPicPr>
          <p:cNvPr id="246" name="Google Shape;246;p36"/>
          <p:cNvPicPr preferRelativeResize="0"/>
          <p:nvPr/>
        </p:nvPicPr>
        <p:blipFill>
          <a:blip r:embed="rId5">
            <a:alphaModFix/>
          </a:blip>
          <a:stretch>
            <a:fillRect/>
          </a:stretch>
        </p:blipFill>
        <p:spPr>
          <a:xfrm>
            <a:off x="5295425" y="1464525"/>
            <a:ext cx="3501950" cy="3526575"/>
          </a:xfrm>
          <a:prstGeom prst="rect">
            <a:avLst/>
          </a:prstGeom>
          <a:noFill/>
          <a:ln>
            <a:noFill/>
          </a:ln>
        </p:spPr>
      </p:pic>
      <p:pic>
        <p:nvPicPr>
          <p:cNvPr id="247" name="Google Shape;247;p36"/>
          <p:cNvPicPr preferRelativeResize="0"/>
          <p:nvPr/>
        </p:nvPicPr>
        <p:blipFill>
          <a:blip r:embed="rId6">
            <a:alphaModFix/>
          </a:blip>
          <a:stretch>
            <a:fillRect/>
          </a:stretch>
        </p:blipFill>
        <p:spPr>
          <a:xfrm>
            <a:off x="4167146" y="285450"/>
            <a:ext cx="3224775" cy="994250"/>
          </a:xfrm>
          <a:prstGeom prst="rect">
            <a:avLst/>
          </a:prstGeom>
          <a:noFill/>
          <a:ln>
            <a:noFill/>
          </a:ln>
        </p:spPr>
      </p:pic>
      <p:pic>
        <p:nvPicPr>
          <p:cNvPr id="248" name="Google Shape;248;p36"/>
          <p:cNvPicPr preferRelativeResize="0"/>
          <p:nvPr/>
        </p:nvPicPr>
        <p:blipFill>
          <a:blip r:embed="rId7">
            <a:alphaModFix/>
          </a:blip>
          <a:stretch>
            <a:fillRect/>
          </a:stretch>
        </p:blipFill>
        <p:spPr>
          <a:xfrm>
            <a:off x="1211338" y="2670188"/>
            <a:ext cx="2447925" cy="2238375"/>
          </a:xfrm>
          <a:prstGeom prst="rect">
            <a:avLst/>
          </a:prstGeom>
          <a:noFill/>
          <a:ln>
            <a:noFill/>
          </a:ln>
        </p:spPr>
      </p:pic>
      <p:pic>
        <p:nvPicPr>
          <p:cNvPr id="249" name="Google Shape;249;p36"/>
          <p:cNvPicPr preferRelativeResize="0"/>
          <p:nvPr/>
        </p:nvPicPr>
        <p:blipFill>
          <a:blip r:embed="rId8">
            <a:alphaModFix/>
          </a:blip>
          <a:stretch>
            <a:fillRect/>
          </a:stretch>
        </p:blipFill>
        <p:spPr>
          <a:xfrm>
            <a:off x="3087200" y="1365475"/>
            <a:ext cx="4480825" cy="1132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7"/>
          <p:cNvPicPr preferRelativeResize="0"/>
          <p:nvPr/>
        </p:nvPicPr>
        <p:blipFill>
          <a:blip r:embed="rId3">
            <a:alphaModFix/>
          </a:blip>
          <a:stretch>
            <a:fillRect/>
          </a:stretch>
        </p:blipFill>
        <p:spPr>
          <a:xfrm>
            <a:off x="152400" y="152400"/>
            <a:ext cx="4953908" cy="4838701"/>
          </a:xfrm>
          <a:prstGeom prst="rect">
            <a:avLst/>
          </a:prstGeom>
          <a:noFill/>
          <a:ln>
            <a:noFill/>
          </a:ln>
        </p:spPr>
      </p:pic>
      <p:pic>
        <p:nvPicPr>
          <p:cNvPr id="255" name="Google Shape;255;p37"/>
          <p:cNvPicPr preferRelativeResize="0"/>
          <p:nvPr/>
        </p:nvPicPr>
        <p:blipFill>
          <a:blip r:embed="rId4">
            <a:alphaModFix/>
          </a:blip>
          <a:stretch>
            <a:fillRect/>
          </a:stretch>
        </p:blipFill>
        <p:spPr>
          <a:xfrm>
            <a:off x="5258708" y="152400"/>
            <a:ext cx="3595320" cy="4838702"/>
          </a:xfrm>
          <a:prstGeom prst="rect">
            <a:avLst/>
          </a:prstGeom>
          <a:noFill/>
          <a:ln>
            <a:noFill/>
          </a:ln>
        </p:spPr>
      </p:pic>
      <p:sp>
        <p:nvSpPr>
          <p:cNvPr id="256" name="Google Shape;256;p37"/>
          <p:cNvSpPr txBox="1"/>
          <p:nvPr/>
        </p:nvSpPr>
        <p:spPr>
          <a:xfrm>
            <a:off x="5366125" y="152400"/>
            <a:ext cx="34239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highlight>
                  <a:schemeClr val="dk2"/>
                </a:highlight>
                <a:latin typeface="Playfair Display"/>
                <a:ea typeface="Playfair Display"/>
                <a:cs typeface="Playfair Display"/>
                <a:sym typeface="Playfair Display"/>
              </a:rPr>
              <a:t>We honored our 2020 </a:t>
            </a:r>
            <a:endParaRPr sz="1900">
              <a:solidFill>
                <a:schemeClr val="lt1"/>
              </a:solidFill>
              <a:highlight>
                <a:schemeClr val="dk2"/>
              </a:highlight>
              <a:latin typeface="Playfair Display"/>
              <a:ea typeface="Playfair Display"/>
              <a:cs typeface="Playfair Display"/>
              <a:sym typeface="Playfair Display"/>
            </a:endParaRPr>
          </a:p>
          <a:p>
            <a:pPr marL="0" lvl="0" indent="0" algn="ctr" rtl="0">
              <a:spcBef>
                <a:spcPts val="0"/>
              </a:spcBef>
              <a:spcAft>
                <a:spcPts val="0"/>
              </a:spcAft>
              <a:buNone/>
            </a:pPr>
            <a:r>
              <a:rPr lang="en" sz="1900">
                <a:solidFill>
                  <a:schemeClr val="lt1"/>
                </a:solidFill>
                <a:highlight>
                  <a:schemeClr val="dk2"/>
                </a:highlight>
                <a:latin typeface="Playfair Display"/>
                <a:ea typeface="Playfair Display"/>
                <a:cs typeface="Playfair Display"/>
                <a:sym typeface="Playfair Display"/>
              </a:rPr>
              <a:t>Social Action Advocates!</a:t>
            </a:r>
            <a:endParaRPr sz="2100">
              <a:solidFill>
                <a:schemeClr val="lt1"/>
              </a:solidFill>
              <a:highlight>
                <a:schemeClr val="dk2"/>
              </a:highlight>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8"/>
          <p:cNvPicPr preferRelativeResize="0"/>
          <p:nvPr/>
        </p:nvPicPr>
        <p:blipFill rotWithShape="1">
          <a:blip r:embed="rId3">
            <a:alphaModFix/>
          </a:blip>
          <a:srcRect t="8881" b="8881"/>
          <a:stretch/>
        </p:blipFill>
        <p:spPr>
          <a:xfrm>
            <a:off x="67050" y="323075"/>
            <a:ext cx="2959499" cy="4789325"/>
          </a:xfrm>
          <a:prstGeom prst="rect">
            <a:avLst/>
          </a:prstGeom>
          <a:noFill/>
          <a:ln>
            <a:noFill/>
          </a:ln>
        </p:spPr>
      </p:pic>
      <p:pic>
        <p:nvPicPr>
          <p:cNvPr id="262" name="Google Shape;262;p38"/>
          <p:cNvPicPr preferRelativeResize="0"/>
          <p:nvPr/>
        </p:nvPicPr>
        <p:blipFill rotWithShape="1">
          <a:blip r:embed="rId4">
            <a:alphaModFix/>
          </a:blip>
          <a:srcRect t="8914" b="8922"/>
          <a:stretch/>
        </p:blipFill>
        <p:spPr>
          <a:xfrm>
            <a:off x="6117451" y="110213"/>
            <a:ext cx="2960824" cy="5002199"/>
          </a:xfrm>
          <a:prstGeom prst="rect">
            <a:avLst/>
          </a:prstGeom>
          <a:noFill/>
          <a:ln>
            <a:noFill/>
          </a:ln>
        </p:spPr>
      </p:pic>
      <p:sp>
        <p:nvSpPr>
          <p:cNvPr id="263" name="Google Shape;263;p38"/>
          <p:cNvSpPr txBox="1"/>
          <p:nvPr/>
        </p:nvSpPr>
        <p:spPr>
          <a:xfrm>
            <a:off x="0" y="-43300"/>
            <a:ext cx="9062700" cy="492600"/>
          </a:xfrm>
          <a:prstGeom prst="rect">
            <a:avLst/>
          </a:prstGeom>
          <a:solidFill>
            <a:srgbClr val="FF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highlight>
                  <a:schemeClr val="dk2"/>
                </a:highlight>
                <a:latin typeface="Times New Roman"/>
                <a:ea typeface="Times New Roman"/>
                <a:cs typeface="Times New Roman"/>
                <a:sym typeface="Times New Roman"/>
              </a:rPr>
              <a:t>Farwest Regional Community Service Initiative Day - March 20, 2021</a:t>
            </a:r>
            <a:endParaRPr sz="1800">
              <a:latin typeface="Times New Roman"/>
              <a:ea typeface="Times New Roman"/>
              <a:cs typeface="Times New Roman"/>
              <a:sym typeface="Times New Roman"/>
            </a:endParaRPr>
          </a:p>
        </p:txBody>
      </p:sp>
      <p:pic>
        <p:nvPicPr>
          <p:cNvPr id="264" name="Google Shape;264;p38"/>
          <p:cNvPicPr preferRelativeResize="0"/>
          <p:nvPr/>
        </p:nvPicPr>
        <p:blipFill>
          <a:blip r:embed="rId5">
            <a:alphaModFix/>
          </a:blip>
          <a:stretch>
            <a:fillRect/>
          </a:stretch>
        </p:blipFill>
        <p:spPr>
          <a:xfrm>
            <a:off x="3026538" y="2571742"/>
            <a:ext cx="3090924" cy="2229156"/>
          </a:xfrm>
          <a:prstGeom prst="rect">
            <a:avLst/>
          </a:prstGeom>
          <a:noFill/>
          <a:ln>
            <a:noFill/>
          </a:ln>
        </p:spPr>
      </p:pic>
      <p:pic>
        <p:nvPicPr>
          <p:cNvPr id="265" name="Google Shape;265;p38"/>
          <p:cNvPicPr preferRelativeResize="0"/>
          <p:nvPr/>
        </p:nvPicPr>
        <p:blipFill>
          <a:blip r:embed="rId6">
            <a:alphaModFix/>
          </a:blip>
          <a:stretch>
            <a:fillRect/>
          </a:stretch>
        </p:blipFill>
        <p:spPr>
          <a:xfrm>
            <a:off x="2998375" y="466287"/>
            <a:ext cx="3147249" cy="2360425"/>
          </a:xfrm>
          <a:prstGeom prst="rect">
            <a:avLst/>
          </a:prstGeom>
          <a:noFill/>
          <a:ln>
            <a:noFill/>
          </a:ln>
        </p:spPr>
      </p:pic>
      <p:sp>
        <p:nvSpPr>
          <p:cNvPr id="266" name="Google Shape;266;p38"/>
          <p:cNvSpPr txBox="1"/>
          <p:nvPr/>
        </p:nvSpPr>
        <p:spPr>
          <a:xfrm>
            <a:off x="130500" y="4252975"/>
            <a:ext cx="8882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chemeClr val="lt1"/>
                </a:solidFill>
                <a:highlight>
                  <a:schemeClr val="dk2"/>
                </a:highlight>
                <a:latin typeface="Times New Roman"/>
                <a:ea typeface="Times New Roman"/>
                <a:cs typeface="Times New Roman"/>
                <a:sym typeface="Times New Roman"/>
              </a:rPr>
              <a:t>Our Delta GEMS and Sorors from Upsilon Gamma collegiate chapter joined our entire chapter  as we provided 225 survival kits to the homeless brothers and sisters in our parks </a:t>
            </a:r>
            <a:endParaRPr sz="1600">
              <a:solidFill>
                <a:schemeClr val="lt1"/>
              </a:solidFill>
              <a:highlight>
                <a:schemeClr val="dk2"/>
              </a:highlight>
              <a:latin typeface="Times New Roman"/>
              <a:ea typeface="Times New Roman"/>
              <a:cs typeface="Times New Roman"/>
              <a:sym typeface="Times New Roman"/>
            </a:endParaRPr>
          </a:p>
          <a:p>
            <a:pPr marL="0" lvl="0" indent="0" algn="ctr" rtl="0">
              <a:spcBef>
                <a:spcPts val="0"/>
              </a:spcBef>
              <a:spcAft>
                <a:spcPts val="0"/>
              </a:spcAft>
              <a:buClr>
                <a:schemeClr val="dk2"/>
              </a:buClr>
              <a:buSzPts val="1100"/>
              <a:buFont typeface="Arial"/>
              <a:buNone/>
            </a:pPr>
            <a:r>
              <a:rPr lang="en" sz="1600">
                <a:solidFill>
                  <a:schemeClr val="lt1"/>
                </a:solidFill>
                <a:highlight>
                  <a:schemeClr val="dk2"/>
                </a:highlight>
                <a:latin typeface="Times New Roman"/>
                <a:ea typeface="Times New Roman"/>
                <a:cs typeface="Times New Roman"/>
                <a:sym typeface="Times New Roman"/>
              </a:rPr>
              <a:t>at Seccombe Lake in San Bernardino and Fairmount Park in Riverside. </a:t>
            </a:r>
            <a:endParaRPr>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9"/>
          <p:cNvPicPr preferRelativeResize="0"/>
          <p:nvPr/>
        </p:nvPicPr>
        <p:blipFill rotWithShape="1">
          <a:blip r:embed="rId3">
            <a:alphaModFix/>
          </a:blip>
          <a:srcRect l="18421" r="18427"/>
          <a:stretch/>
        </p:blipFill>
        <p:spPr>
          <a:xfrm>
            <a:off x="76200" y="76200"/>
            <a:ext cx="5754224" cy="4821650"/>
          </a:xfrm>
          <a:prstGeom prst="rect">
            <a:avLst/>
          </a:prstGeom>
          <a:noFill/>
          <a:ln>
            <a:noFill/>
          </a:ln>
        </p:spPr>
      </p:pic>
      <p:sp>
        <p:nvSpPr>
          <p:cNvPr id="272" name="Google Shape;272;p39"/>
          <p:cNvSpPr txBox="1">
            <a:spLocks noGrp="1"/>
          </p:cNvSpPr>
          <p:nvPr>
            <p:ph type="body" idx="4294967295"/>
          </p:nvPr>
        </p:nvSpPr>
        <p:spPr>
          <a:xfrm>
            <a:off x="229675" y="3370150"/>
            <a:ext cx="2181600" cy="12285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t>Before Covid-19 we worshipped together! </a:t>
            </a:r>
            <a:endParaRPr b="1"/>
          </a:p>
        </p:txBody>
      </p:sp>
      <p:pic>
        <p:nvPicPr>
          <p:cNvPr id="273" name="Google Shape;273;p39"/>
          <p:cNvPicPr preferRelativeResize="0"/>
          <p:nvPr/>
        </p:nvPicPr>
        <p:blipFill rotWithShape="1">
          <a:blip r:embed="rId4">
            <a:alphaModFix/>
          </a:blip>
          <a:srcRect l="5100" r="5100"/>
          <a:stretch/>
        </p:blipFill>
        <p:spPr>
          <a:xfrm>
            <a:off x="6045899" y="76200"/>
            <a:ext cx="2959493" cy="2471697"/>
          </a:xfrm>
          <a:prstGeom prst="rect">
            <a:avLst/>
          </a:prstGeom>
          <a:noFill/>
          <a:ln>
            <a:noFill/>
          </a:ln>
        </p:spPr>
      </p:pic>
      <p:sp>
        <p:nvSpPr>
          <p:cNvPr id="274" name="Google Shape;274;p39"/>
          <p:cNvSpPr txBox="1"/>
          <p:nvPr/>
        </p:nvSpPr>
        <p:spPr>
          <a:xfrm>
            <a:off x="6456250" y="422225"/>
            <a:ext cx="4422000" cy="5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275" name="Google Shape;275;p39"/>
          <p:cNvSpPr txBox="1"/>
          <p:nvPr/>
        </p:nvSpPr>
        <p:spPr>
          <a:xfrm>
            <a:off x="6700000" y="1889025"/>
            <a:ext cx="191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latin typeface="Playfair Display"/>
                <a:ea typeface="Playfair Display"/>
                <a:cs typeface="Playfair Display"/>
                <a:sym typeface="Playfair Display"/>
              </a:rPr>
              <a:t>During Covid-19 we </a:t>
            </a:r>
            <a:endParaRPr>
              <a:highlight>
                <a:schemeClr val="lt1"/>
              </a:highlight>
              <a:latin typeface="Playfair Display"/>
              <a:ea typeface="Playfair Display"/>
              <a:cs typeface="Playfair Display"/>
              <a:sym typeface="Playfair Display"/>
            </a:endParaRPr>
          </a:p>
          <a:p>
            <a:pPr marL="0" lvl="0" indent="0" algn="l" rtl="0">
              <a:spcBef>
                <a:spcPts val="0"/>
              </a:spcBef>
              <a:spcAft>
                <a:spcPts val="0"/>
              </a:spcAft>
              <a:buNone/>
            </a:pPr>
            <a:r>
              <a:rPr lang="en">
                <a:highlight>
                  <a:schemeClr val="lt1"/>
                </a:highlight>
                <a:latin typeface="Playfair Display"/>
                <a:ea typeface="Playfair Display"/>
                <a:cs typeface="Playfair Display"/>
                <a:sym typeface="Playfair Display"/>
              </a:rPr>
              <a:t>worshipped outside</a:t>
            </a:r>
            <a:r>
              <a:rPr lang="en">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pic>
        <p:nvPicPr>
          <p:cNvPr id="276" name="Google Shape;276;p39"/>
          <p:cNvPicPr preferRelativeResize="0"/>
          <p:nvPr/>
        </p:nvPicPr>
        <p:blipFill>
          <a:blip r:embed="rId5">
            <a:alphaModFix/>
          </a:blip>
          <a:stretch>
            <a:fillRect/>
          </a:stretch>
        </p:blipFill>
        <p:spPr>
          <a:xfrm>
            <a:off x="5982824" y="2700297"/>
            <a:ext cx="2990771" cy="2290803"/>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0"/>
          <p:cNvPicPr preferRelativeResize="0"/>
          <p:nvPr/>
        </p:nvPicPr>
        <p:blipFill rotWithShape="1">
          <a:blip r:embed="rId3">
            <a:alphaModFix/>
          </a:blip>
          <a:srcRect t="18490" b="18490"/>
          <a:stretch/>
        </p:blipFill>
        <p:spPr>
          <a:xfrm>
            <a:off x="76200" y="76200"/>
            <a:ext cx="5754224" cy="4821650"/>
          </a:xfrm>
          <a:prstGeom prst="rect">
            <a:avLst/>
          </a:prstGeom>
          <a:noFill/>
          <a:ln>
            <a:noFill/>
          </a:ln>
        </p:spPr>
      </p:pic>
      <p:sp>
        <p:nvSpPr>
          <p:cNvPr id="282" name="Google Shape;282;p40"/>
          <p:cNvSpPr txBox="1">
            <a:spLocks noGrp="1"/>
          </p:cNvSpPr>
          <p:nvPr>
            <p:ph type="body" idx="4294967295"/>
          </p:nvPr>
        </p:nvSpPr>
        <p:spPr>
          <a:xfrm>
            <a:off x="229675" y="3370150"/>
            <a:ext cx="2181600" cy="15852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b="1"/>
              <a:t>We celebrated excellence where every it was found!!! </a:t>
            </a:r>
            <a:endParaRPr b="1"/>
          </a:p>
        </p:txBody>
      </p:sp>
      <p:pic>
        <p:nvPicPr>
          <p:cNvPr id="283" name="Google Shape;283;p40"/>
          <p:cNvPicPr preferRelativeResize="0"/>
          <p:nvPr/>
        </p:nvPicPr>
        <p:blipFill rotWithShape="1">
          <a:blip r:embed="rId4">
            <a:alphaModFix/>
          </a:blip>
          <a:srcRect l="8664" r="8664"/>
          <a:stretch/>
        </p:blipFill>
        <p:spPr>
          <a:xfrm>
            <a:off x="6045899" y="76200"/>
            <a:ext cx="2959493" cy="2471697"/>
          </a:xfrm>
          <a:prstGeom prst="rect">
            <a:avLst/>
          </a:prstGeom>
          <a:noFill/>
          <a:ln>
            <a:noFill/>
          </a:ln>
        </p:spPr>
      </p:pic>
      <p:pic>
        <p:nvPicPr>
          <p:cNvPr id="284" name="Google Shape;284;p40"/>
          <p:cNvPicPr preferRelativeResize="0"/>
          <p:nvPr/>
        </p:nvPicPr>
        <p:blipFill>
          <a:blip r:embed="rId5">
            <a:alphaModFix/>
          </a:blip>
          <a:stretch>
            <a:fillRect/>
          </a:stretch>
        </p:blipFill>
        <p:spPr>
          <a:xfrm>
            <a:off x="6045900" y="2547900"/>
            <a:ext cx="2959500" cy="2616650"/>
          </a:xfrm>
          <a:prstGeom prst="rect">
            <a:avLst/>
          </a:prstGeom>
          <a:noFill/>
          <a:ln>
            <a:noFill/>
          </a:ln>
        </p:spPr>
      </p:pic>
      <p:sp>
        <p:nvSpPr>
          <p:cNvPr id="285" name="Google Shape;285;p40"/>
          <p:cNvSpPr txBox="1"/>
          <p:nvPr/>
        </p:nvSpPr>
        <p:spPr>
          <a:xfrm>
            <a:off x="4767325" y="307075"/>
            <a:ext cx="982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Playfair Display"/>
                <a:ea typeface="Playfair Display"/>
                <a:cs typeface="Playfair Display"/>
                <a:sym typeface="Playfair Display"/>
              </a:rPr>
              <a:t>Atlanta Mayor, Soror Keisha Lance Bottoms</a:t>
            </a:r>
            <a:endParaRPr b="1">
              <a:solidFill>
                <a:schemeClr val="lt1"/>
              </a:solidFill>
              <a:latin typeface="Playfair Display"/>
              <a:ea typeface="Playfair Display"/>
              <a:cs typeface="Playfair Display"/>
              <a:sym typeface="Playfair Display"/>
            </a:endParaRPr>
          </a:p>
        </p:txBody>
      </p:sp>
      <p:sp>
        <p:nvSpPr>
          <p:cNvPr id="286" name="Google Shape;286;p40"/>
          <p:cNvSpPr txBox="1"/>
          <p:nvPr/>
        </p:nvSpPr>
        <p:spPr>
          <a:xfrm>
            <a:off x="6456250" y="422225"/>
            <a:ext cx="4422000" cy="5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layfair Display"/>
              <a:ea typeface="Playfair Display"/>
              <a:cs typeface="Playfair Display"/>
              <a:sym typeface="Playfair Display"/>
            </a:endParaRPr>
          </a:p>
        </p:txBody>
      </p:sp>
      <p:sp>
        <p:nvSpPr>
          <p:cNvPr id="287" name="Google Shape;287;p40"/>
          <p:cNvSpPr txBox="1"/>
          <p:nvPr/>
        </p:nvSpPr>
        <p:spPr>
          <a:xfrm>
            <a:off x="7876450" y="138200"/>
            <a:ext cx="104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layfair Display"/>
                <a:ea typeface="Playfair Display"/>
                <a:cs typeface="Playfair Display"/>
                <a:sym typeface="Playfair Display"/>
              </a:rPr>
              <a:t>Oscar Nominee Soror Andra Day</a:t>
            </a:r>
            <a:endParaRPr>
              <a:solidFill>
                <a:schemeClr val="lt1"/>
              </a:solidFill>
              <a:latin typeface="Playfair Display"/>
              <a:ea typeface="Playfair Display"/>
              <a:cs typeface="Playfair Display"/>
              <a:sym typeface="Playfair Display"/>
            </a:endParaRPr>
          </a:p>
        </p:txBody>
      </p:sp>
      <p:sp>
        <p:nvSpPr>
          <p:cNvPr id="288" name="Google Shape;288;p40"/>
          <p:cNvSpPr txBox="1"/>
          <p:nvPr/>
        </p:nvSpPr>
        <p:spPr>
          <a:xfrm>
            <a:off x="6023100" y="2571750"/>
            <a:ext cx="300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layfair Display"/>
                <a:ea typeface="Playfair Display"/>
                <a:cs typeface="Playfair Display"/>
                <a:sym typeface="Playfair Display"/>
              </a:rPr>
              <a:t>Deltas graduated from West Point!</a:t>
            </a:r>
            <a:endParaRPr>
              <a:solidFill>
                <a:schemeClr val="lt1"/>
              </a:solidFill>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1"/>
          <p:cNvPicPr preferRelativeResize="0"/>
          <p:nvPr/>
        </p:nvPicPr>
        <p:blipFill>
          <a:blip r:embed="rId3">
            <a:alphaModFix/>
          </a:blip>
          <a:stretch>
            <a:fillRect/>
          </a:stretch>
        </p:blipFill>
        <p:spPr>
          <a:xfrm>
            <a:off x="4571999" y="190775"/>
            <a:ext cx="4396125" cy="2473099"/>
          </a:xfrm>
          <a:prstGeom prst="rect">
            <a:avLst/>
          </a:prstGeom>
          <a:noFill/>
          <a:ln>
            <a:noFill/>
          </a:ln>
        </p:spPr>
      </p:pic>
      <p:pic>
        <p:nvPicPr>
          <p:cNvPr id="294" name="Google Shape;294;p41"/>
          <p:cNvPicPr preferRelativeResize="0"/>
          <p:nvPr/>
        </p:nvPicPr>
        <p:blipFill>
          <a:blip r:embed="rId4">
            <a:alphaModFix/>
          </a:blip>
          <a:stretch>
            <a:fillRect/>
          </a:stretch>
        </p:blipFill>
        <p:spPr>
          <a:xfrm>
            <a:off x="152400" y="152400"/>
            <a:ext cx="2735251" cy="3647002"/>
          </a:xfrm>
          <a:prstGeom prst="rect">
            <a:avLst/>
          </a:prstGeom>
          <a:noFill/>
          <a:ln>
            <a:noFill/>
          </a:ln>
        </p:spPr>
      </p:pic>
      <p:pic>
        <p:nvPicPr>
          <p:cNvPr id="295" name="Google Shape;295;p41"/>
          <p:cNvPicPr preferRelativeResize="0"/>
          <p:nvPr/>
        </p:nvPicPr>
        <p:blipFill>
          <a:blip r:embed="rId5">
            <a:alphaModFix/>
          </a:blip>
          <a:stretch>
            <a:fillRect/>
          </a:stretch>
        </p:blipFill>
        <p:spPr>
          <a:xfrm>
            <a:off x="1788700" y="2280025"/>
            <a:ext cx="4278201" cy="2650800"/>
          </a:xfrm>
          <a:prstGeom prst="rect">
            <a:avLst/>
          </a:prstGeom>
          <a:noFill/>
          <a:ln>
            <a:noFill/>
          </a:ln>
        </p:spPr>
      </p:pic>
      <p:sp>
        <p:nvSpPr>
          <p:cNvPr id="296" name="Google Shape;296;p41"/>
          <p:cNvSpPr txBox="1"/>
          <p:nvPr/>
        </p:nvSpPr>
        <p:spPr>
          <a:xfrm>
            <a:off x="6333525" y="3086100"/>
            <a:ext cx="2634600" cy="1200600"/>
          </a:xfrm>
          <a:prstGeom prst="rect">
            <a:avLst/>
          </a:prstGeom>
          <a:noFill/>
          <a:ln w="76200" cap="flat" cmpd="sng">
            <a:solidFill>
              <a:srgbClr val="99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Playfair Display"/>
                <a:ea typeface="Playfair Display"/>
                <a:cs typeface="Playfair Display"/>
                <a:sym typeface="Playfair Display"/>
              </a:rPr>
              <a:t>We ushered in a new administration! </a:t>
            </a:r>
            <a:endParaRPr sz="2200" b="1">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body" idx="4294967295"/>
          </p:nvPr>
        </p:nvSpPr>
        <p:spPr>
          <a:xfrm>
            <a:off x="6855600" y="70650"/>
            <a:ext cx="2181600" cy="24636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0"/>
              </a:spcAft>
              <a:buNone/>
            </a:pPr>
            <a:r>
              <a:rPr lang="en" sz="2300" b="1"/>
              <a:t>WE SHOWED UP!!!</a:t>
            </a:r>
            <a:endParaRPr sz="2300" b="1"/>
          </a:p>
          <a:p>
            <a:pPr marL="0" lvl="0" indent="0" algn="l" rtl="0">
              <a:spcBef>
                <a:spcPts val="1600"/>
              </a:spcBef>
              <a:spcAft>
                <a:spcPts val="1600"/>
              </a:spcAft>
              <a:buNone/>
            </a:pPr>
            <a:r>
              <a:rPr lang="en" sz="2300" b="1"/>
              <a:t>WE RALLIED!</a:t>
            </a:r>
            <a:r>
              <a:rPr lang="en" sz="2300" b="1">
                <a:solidFill>
                  <a:schemeClr val="accent1"/>
                </a:solidFill>
              </a:rPr>
              <a:t>!!</a:t>
            </a:r>
            <a:endParaRPr sz="2300" b="1">
              <a:solidFill>
                <a:schemeClr val="accent1"/>
              </a:solidFill>
            </a:endParaRPr>
          </a:p>
        </p:txBody>
      </p:sp>
      <p:pic>
        <p:nvPicPr>
          <p:cNvPr id="77" name="Google Shape;77;p15"/>
          <p:cNvPicPr preferRelativeResize="0"/>
          <p:nvPr/>
        </p:nvPicPr>
        <p:blipFill rotWithShape="1">
          <a:blip r:embed="rId3">
            <a:alphaModFix/>
          </a:blip>
          <a:srcRect t="7778" b="7769"/>
          <a:stretch/>
        </p:blipFill>
        <p:spPr>
          <a:xfrm>
            <a:off x="76200" y="70650"/>
            <a:ext cx="4442400" cy="5002199"/>
          </a:xfrm>
          <a:prstGeom prst="rect">
            <a:avLst/>
          </a:prstGeom>
          <a:noFill/>
          <a:ln>
            <a:noFill/>
          </a:ln>
        </p:spPr>
      </p:pic>
      <p:pic>
        <p:nvPicPr>
          <p:cNvPr id="78" name="Google Shape;78;p15"/>
          <p:cNvPicPr preferRelativeResize="0"/>
          <p:nvPr/>
        </p:nvPicPr>
        <p:blipFill rotWithShape="1">
          <a:blip r:embed="rId4">
            <a:alphaModFix/>
          </a:blip>
          <a:srcRect t="7359" b="7359"/>
          <a:stretch/>
        </p:blipFill>
        <p:spPr>
          <a:xfrm>
            <a:off x="4594800" y="70650"/>
            <a:ext cx="2181599" cy="2463600"/>
          </a:xfrm>
          <a:prstGeom prst="rect">
            <a:avLst/>
          </a:prstGeom>
          <a:noFill/>
          <a:ln>
            <a:noFill/>
          </a:ln>
        </p:spPr>
      </p:pic>
      <p:pic>
        <p:nvPicPr>
          <p:cNvPr id="79" name="Google Shape;79;p15"/>
          <p:cNvPicPr preferRelativeResize="0"/>
          <p:nvPr/>
        </p:nvPicPr>
        <p:blipFill rotWithShape="1">
          <a:blip r:embed="rId5">
            <a:alphaModFix/>
          </a:blip>
          <a:srcRect t="24952" b="24952"/>
          <a:stretch/>
        </p:blipFill>
        <p:spPr>
          <a:xfrm>
            <a:off x="4594800" y="2357457"/>
            <a:ext cx="4442396" cy="2967183"/>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2"/>
          <p:cNvPicPr preferRelativeResize="0"/>
          <p:nvPr/>
        </p:nvPicPr>
        <p:blipFill>
          <a:blip r:embed="rId3">
            <a:alphaModFix/>
          </a:blip>
          <a:stretch>
            <a:fillRect/>
          </a:stretch>
        </p:blipFill>
        <p:spPr>
          <a:xfrm>
            <a:off x="152400" y="152400"/>
            <a:ext cx="5253064" cy="4838700"/>
          </a:xfrm>
          <a:prstGeom prst="rect">
            <a:avLst/>
          </a:prstGeom>
          <a:noFill/>
          <a:ln w="28575" cap="flat" cmpd="sng">
            <a:solidFill>
              <a:schemeClr val="accent1"/>
            </a:solidFill>
            <a:prstDash val="solid"/>
            <a:round/>
            <a:headEnd type="none" w="sm" len="sm"/>
            <a:tailEnd type="none" w="sm" len="sm"/>
          </a:ln>
        </p:spPr>
      </p:pic>
      <p:sp>
        <p:nvSpPr>
          <p:cNvPr id="302" name="Google Shape;302;p42"/>
          <p:cNvSpPr txBox="1"/>
          <p:nvPr/>
        </p:nvSpPr>
        <p:spPr>
          <a:xfrm>
            <a:off x="5573400" y="806075"/>
            <a:ext cx="3416100" cy="4340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Verdana"/>
                <a:ea typeface="Verdana"/>
                <a:cs typeface="Verdana"/>
                <a:sym typeface="Verdana"/>
              </a:rPr>
              <a:t>Finally, we gathered to celebrate </a:t>
            </a:r>
            <a:r>
              <a:rPr lang="en" sz="3000">
                <a:solidFill>
                  <a:schemeClr val="dk2"/>
                </a:solidFill>
                <a:latin typeface="Verdana"/>
                <a:ea typeface="Verdana"/>
                <a:cs typeface="Verdana"/>
                <a:sym typeface="Verdana"/>
              </a:rPr>
              <a:t>Political Activism, Professional Achievement and Servant Leadership</a:t>
            </a:r>
            <a:r>
              <a:rPr lang="en" sz="1300">
                <a:solidFill>
                  <a:schemeClr val="dk2"/>
                </a:solidFill>
                <a:latin typeface="Calibri"/>
                <a:ea typeface="Calibri"/>
                <a:cs typeface="Calibri"/>
                <a:sym typeface="Calibri"/>
              </a:rPr>
              <a:t> </a:t>
            </a:r>
            <a:endParaRPr sz="1600">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l="5100" r="5100"/>
          <a:stretch/>
        </p:blipFill>
        <p:spPr>
          <a:xfrm>
            <a:off x="76200" y="76200"/>
            <a:ext cx="2959494" cy="2471697"/>
          </a:xfrm>
          <a:prstGeom prst="rect">
            <a:avLst/>
          </a:prstGeom>
          <a:noFill/>
          <a:ln>
            <a:noFill/>
          </a:ln>
        </p:spPr>
      </p:pic>
      <p:pic>
        <p:nvPicPr>
          <p:cNvPr id="85" name="Google Shape;85;p16"/>
          <p:cNvPicPr preferRelativeResize="0"/>
          <p:nvPr/>
        </p:nvPicPr>
        <p:blipFill rotWithShape="1">
          <a:blip r:embed="rId4">
            <a:alphaModFix/>
          </a:blip>
          <a:srcRect t="18678" b="18684"/>
          <a:stretch/>
        </p:blipFill>
        <p:spPr>
          <a:xfrm>
            <a:off x="76200" y="2547900"/>
            <a:ext cx="2959503" cy="2471706"/>
          </a:xfrm>
          <a:prstGeom prst="rect">
            <a:avLst/>
          </a:prstGeom>
          <a:noFill/>
          <a:ln>
            <a:noFill/>
          </a:ln>
        </p:spPr>
      </p:pic>
      <p:pic>
        <p:nvPicPr>
          <p:cNvPr id="86" name="Google Shape;86;p16"/>
          <p:cNvPicPr preferRelativeResize="0"/>
          <p:nvPr/>
        </p:nvPicPr>
        <p:blipFill rotWithShape="1">
          <a:blip r:embed="rId5">
            <a:alphaModFix/>
          </a:blip>
          <a:srcRect l="5100" r="5100"/>
          <a:stretch/>
        </p:blipFill>
        <p:spPr>
          <a:xfrm>
            <a:off x="3092250" y="76200"/>
            <a:ext cx="5969705" cy="4985745"/>
          </a:xfrm>
          <a:prstGeom prst="rect">
            <a:avLst/>
          </a:prstGeom>
          <a:noFill/>
          <a:ln>
            <a:noFill/>
          </a:ln>
        </p:spPr>
      </p:pic>
      <p:sp>
        <p:nvSpPr>
          <p:cNvPr id="87" name="Google Shape;87;p16"/>
          <p:cNvSpPr txBox="1"/>
          <p:nvPr/>
        </p:nvSpPr>
        <p:spPr>
          <a:xfrm>
            <a:off x="5465925" y="4191575"/>
            <a:ext cx="35238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lt1"/>
                </a:solidFill>
                <a:highlight>
                  <a:schemeClr val="dk2"/>
                </a:highlight>
                <a:latin typeface="Playfair Display"/>
                <a:ea typeface="Playfair Display"/>
                <a:cs typeface="Playfair Display"/>
                <a:sym typeface="Playfair Display"/>
              </a:rPr>
              <a:t>Social Action teamed up with Membership to rally and march for justice.</a:t>
            </a:r>
            <a:r>
              <a:rPr lang="en">
                <a:latin typeface="Playfair Display"/>
                <a:ea typeface="Playfair Display"/>
                <a:cs typeface="Playfair Display"/>
                <a:sym typeface="Playfair Display"/>
              </a:rPr>
              <a:t> </a:t>
            </a:r>
            <a:endParaRPr>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This </a:t>
            </a:r>
            <a:endParaRPr/>
          </a:p>
        </p:txBody>
      </p:sp>
      <p:pic>
        <p:nvPicPr>
          <p:cNvPr id="93" name="Google Shape;93;p17"/>
          <p:cNvPicPr preferRelativeResize="0"/>
          <p:nvPr/>
        </p:nvPicPr>
        <p:blipFill>
          <a:blip r:embed="rId3">
            <a:alphaModFix/>
          </a:blip>
          <a:stretch>
            <a:fillRect/>
          </a:stretch>
        </p:blipFill>
        <p:spPr>
          <a:xfrm>
            <a:off x="3754850" y="168550"/>
            <a:ext cx="5204050" cy="4905325"/>
          </a:xfrm>
          <a:prstGeom prst="rect">
            <a:avLst/>
          </a:prstGeom>
          <a:noFill/>
          <a:ln>
            <a:noFill/>
          </a:ln>
        </p:spPr>
      </p:pic>
      <p:pic>
        <p:nvPicPr>
          <p:cNvPr id="94" name="Google Shape;94;p17"/>
          <p:cNvPicPr preferRelativeResize="0"/>
          <p:nvPr/>
        </p:nvPicPr>
        <p:blipFill>
          <a:blip r:embed="rId4">
            <a:alphaModFix/>
          </a:blip>
          <a:stretch>
            <a:fillRect/>
          </a:stretch>
        </p:blipFill>
        <p:spPr>
          <a:xfrm>
            <a:off x="276225" y="833450"/>
            <a:ext cx="3293524" cy="3476625"/>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body" idx="4294967295"/>
          </p:nvPr>
        </p:nvSpPr>
        <p:spPr>
          <a:xfrm>
            <a:off x="6855600" y="70650"/>
            <a:ext cx="2181600" cy="24636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sz="2700" b="1">
                <a:solidFill>
                  <a:schemeClr val="accent1"/>
                </a:solidFill>
              </a:rPr>
              <a:t>We marched to end police brutality!</a:t>
            </a:r>
            <a:r>
              <a:rPr lang="en" sz="2600" b="1">
                <a:solidFill>
                  <a:schemeClr val="accent1"/>
                </a:solidFill>
              </a:rPr>
              <a:t> </a:t>
            </a:r>
            <a:endParaRPr sz="2600" b="1">
              <a:solidFill>
                <a:schemeClr val="accent1"/>
              </a:solidFill>
            </a:endParaRPr>
          </a:p>
        </p:txBody>
      </p:sp>
      <p:pic>
        <p:nvPicPr>
          <p:cNvPr id="100" name="Google Shape;100;p18"/>
          <p:cNvPicPr preferRelativeResize="0"/>
          <p:nvPr/>
        </p:nvPicPr>
        <p:blipFill rotWithShape="1">
          <a:blip r:embed="rId3">
            <a:alphaModFix/>
          </a:blip>
          <a:srcRect t="7778" b="7769"/>
          <a:stretch/>
        </p:blipFill>
        <p:spPr>
          <a:xfrm>
            <a:off x="145275" y="2409775"/>
            <a:ext cx="2365048" cy="2663071"/>
          </a:xfrm>
          <a:prstGeom prst="rect">
            <a:avLst/>
          </a:prstGeom>
          <a:noFill/>
          <a:ln>
            <a:noFill/>
          </a:ln>
        </p:spPr>
      </p:pic>
      <p:pic>
        <p:nvPicPr>
          <p:cNvPr id="101" name="Google Shape;101;p18"/>
          <p:cNvPicPr preferRelativeResize="0"/>
          <p:nvPr/>
        </p:nvPicPr>
        <p:blipFill rotWithShape="1">
          <a:blip r:embed="rId4">
            <a:alphaModFix/>
          </a:blip>
          <a:srcRect t="14463" b="14463"/>
          <a:stretch/>
        </p:blipFill>
        <p:spPr>
          <a:xfrm>
            <a:off x="4518600" y="145650"/>
            <a:ext cx="2181600" cy="2134574"/>
          </a:xfrm>
          <a:prstGeom prst="rect">
            <a:avLst/>
          </a:prstGeom>
          <a:noFill/>
          <a:ln>
            <a:noFill/>
          </a:ln>
        </p:spPr>
      </p:pic>
      <p:pic>
        <p:nvPicPr>
          <p:cNvPr id="102" name="Google Shape;102;p18"/>
          <p:cNvPicPr preferRelativeResize="0"/>
          <p:nvPr/>
        </p:nvPicPr>
        <p:blipFill rotWithShape="1">
          <a:blip r:embed="rId5">
            <a:alphaModFix/>
          </a:blip>
          <a:srcRect t="24243" b="24238"/>
          <a:stretch/>
        </p:blipFill>
        <p:spPr>
          <a:xfrm>
            <a:off x="5450574" y="2609250"/>
            <a:ext cx="3586625" cy="2463601"/>
          </a:xfrm>
          <a:prstGeom prst="rect">
            <a:avLst/>
          </a:prstGeom>
          <a:noFill/>
          <a:ln>
            <a:noFill/>
          </a:ln>
        </p:spPr>
      </p:pic>
      <p:pic>
        <p:nvPicPr>
          <p:cNvPr id="103" name="Google Shape;103;p18"/>
          <p:cNvPicPr preferRelativeResize="0"/>
          <p:nvPr/>
        </p:nvPicPr>
        <p:blipFill rotWithShape="1">
          <a:blip r:embed="rId6">
            <a:alphaModFix/>
          </a:blip>
          <a:srcRect t="22834" b="22834"/>
          <a:stretch/>
        </p:blipFill>
        <p:spPr>
          <a:xfrm>
            <a:off x="1234250" y="207075"/>
            <a:ext cx="2861844" cy="2073149"/>
          </a:xfrm>
          <a:prstGeom prst="rect">
            <a:avLst/>
          </a:prstGeom>
          <a:noFill/>
          <a:ln>
            <a:noFill/>
          </a:ln>
        </p:spPr>
      </p:pic>
      <p:pic>
        <p:nvPicPr>
          <p:cNvPr id="104" name="Google Shape;104;p18"/>
          <p:cNvPicPr preferRelativeResize="0"/>
          <p:nvPr/>
        </p:nvPicPr>
        <p:blipFill rotWithShape="1">
          <a:blip r:embed="rId7">
            <a:alphaModFix/>
          </a:blip>
          <a:srcRect t="7778" b="7769"/>
          <a:stretch/>
        </p:blipFill>
        <p:spPr>
          <a:xfrm>
            <a:off x="2859800" y="2409775"/>
            <a:ext cx="2365048" cy="2663071"/>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idx="4294967295"/>
          </p:nvPr>
        </p:nvSpPr>
        <p:spPr>
          <a:xfrm>
            <a:off x="311700" y="4022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highlight>
                  <a:srgbClr val="FF0000"/>
                </a:highlight>
              </a:rPr>
              <a:t>We participated in peaceful protests...</a:t>
            </a:r>
            <a:r>
              <a:rPr lang="en">
                <a:highlight>
                  <a:srgbClr val="FF0000"/>
                </a:highlight>
              </a:rPr>
              <a:t> </a:t>
            </a:r>
            <a:endParaRPr>
              <a:highlight>
                <a:srgbClr val="FF0000"/>
              </a:highlight>
            </a:endParaRPr>
          </a:p>
        </p:txBody>
      </p:sp>
      <p:pic>
        <p:nvPicPr>
          <p:cNvPr id="110" name="Google Shape;110;p19"/>
          <p:cNvPicPr preferRelativeResize="0"/>
          <p:nvPr/>
        </p:nvPicPr>
        <p:blipFill rotWithShape="1">
          <a:blip r:embed="rId3">
            <a:alphaModFix/>
          </a:blip>
          <a:srcRect t="19441" b="19441"/>
          <a:stretch/>
        </p:blipFill>
        <p:spPr>
          <a:xfrm>
            <a:off x="83275" y="1365900"/>
            <a:ext cx="2959500" cy="2411704"/>
          </a:xfrm>
          <a:prstGeom prst="rect">
            <a:avLst/>
          </a:prstGeom>
          <a:noFill/>
          <a:ln>
            <a:noFill/>
          </a:ln>
        </p:spPr>
      </p:pic>
      <p:pic>
        <p:nvPicPr>
          <p:cNvPr id="111" name="Google Shape;111;p19"/>
          <p:cNvPicPr preferRelativeResize="0"/>
          <p:nvPr/>
        </p:nvPicPr>
        <p:blipFill rotWithShape="1">
          <a:blip r:embed="rId4">
            <a:alphaModFix/>
          </a:blip>
          <a:srcRect l="3985" r="3976"/>
          <a:stretch/>
        </p:blipFill>
        <p:spPr>
          <a:xfrm>
            <a:off x="3098025" y="1365900"/>
            <a:ext cx="2959472" cy="2411696"/>
          </a:xfrm>
          <a:prstGeom prst="rect">
            <a:avLst/>
          </a:prstGeom>
          <a:noFill/>
          <a:ln>
            <a:noFill/>
          </a:ln>
        </p:spPr>
      </p:pic>
      <p:pic>
        <p:nvPicPr>
          <p:cNvPr id="112" name="Google Shape;112;p19"/>
          <p:cNvPicPr preferRelativeResize="0"/>
          <p:nvPr/>
        </p:nvPicPr>
        <p:blipFill rotWithShape="1">
          <a:blip r:embed="rId5">
            <a:alphaModFix/>
          </a:blip>
          <a:srcRect t="19441" b="19441"/>
          <a:stretch/>
        </p:blipFill>
        <p:spPr>
          <a:xfrm>
            <a:off x="6112750" y="1365900"/>
            <a:ext cx="2959500" cy="24116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3">
            <a:alphaModFix/>
          </a:blip>
          <a:srcRect l="10554" r="10562"/>
          <a:stretch/>
        </p:blipFill>
        <p:spPr>
          <a:xfrm>
            <a:off x="3085000" y="141300"/>
            <a:ext cx="2959500" cy="5002199"/>
          </a:xfrm>
          <a:prstGeom prst="rect">
            <a:avLst/>
          </a:prstGeom>
          <a:noFill/>
          <a:ln>
            <a:noFill/>
          </a:ln>
        </p:spPr>
      </p:pic>
      <p:pic>
        <p:nvPicPr>
          <p:cNvPr id="118" name="Google Shape;118;p20"/>
          <p:cNvPicPr preferRelativeResize="0"/>
          <p:nvPr/>
        </p:nvPicPr>
        <p:blipFill rotWithShape="1">
          <a:blip r:embed="rId4">
            <a:alphaModFix/>
          </a:blip>
          <a:srcRect l="10554" r="10562"/>
          <a:stretch/>
        </p:blipFill>
        <p:spPr>
          <a:xfrm>
            <a:off x="67551" y="141300"/>
            <a:ext cx="2959503" cy="5002199"/>
          </a:xfrm>
          <a:prstGeom prst="rect">
            <a:avLst/>
          </a:prstGeom>
          <a:noFill/>
          <a:ln>
            <a:noFill/>
          </a:ln>
        </p:spPr>
      </p:pic>
      <p:pic>
        <p:nvPicPr>
          <p:cNvPr id="119" name="Google Shape;119;p20"/>
          <p:cNvPicPr preferRelativeResize="0"/>
          <p:nvPr/>
        </p:nvPicPr>
        <p:blipFill rotWithShape="1">
          <a:blip r:embed="rId5">
            <a:alphaModFix/>
          </a:blip>
          <a:srcRect l="27813" r="27813"/>
          <a:stretch/>
        </p:blipFill>
        <p:spPr>
          <a:xfrm>
            <a:off x="6102449" y="70650"/>
            <a:ext cx="2959498" cy="5002199"/>
          </a:xfrm>
          <a:prstGeom prst="rect">
            <a:avLst/>
          </a:prstGeom>
          <a:noFill/>
          <a:ln>
            <a:noFill/>
          </a:ln>
        </p:spPr>
      </p:pic>
      <p:pic>
        <p:nvPicPr>
          <p:cNvPr id="120" name="Google Shape;120;p20"/>
          <p:cNvPicPr preferRelativeResize="0"/>
          <p:nvPr/>
        </p:nvPicPr>
        <p:blipFill>
          <a:blip r:embed="rId6">
            <a:alphaModFix/>
          </a:blip>
          <a:stretch>
            <a:fillRect/>
          </a:stretch>
        </p:blipFill>
        <p:spPr>
          <a:xfrm>
            <a:off x="1305075" y="3439474"/>
            <a:ext cx="2904252" cy="1633375"/>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body" idx="4294967295"/>
          </p:nvPr>
        </p:nvSpPr>
        <p:spPr>
          <a:xfrm>
            <a:off x="6855600" y="70650"/>
            <a:ext cx="2181600" cy="24636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1600"/>
              </a:spcAft>
              <a:buNone/>
            </a:pPr>
            <a:r>
              <a:rPr lang="en" sz="2600" b="1"/>
              <a:t>We advocated for funding for our HBCUs </a:t>
            </a:r>
            <a:endParaRPr sz="2600" b="1"/>
          </a:p>
        </p:txBody>
      </p:sp>
      <p:pic>
        <p:nvPicPr>
          <p:cNvPr id="126" name="Google Shape;126;p21"/>
          <p:cNvPicPr preferRelativeResize="0"/>
          <p:nvPr/>
        </p:nvPicPr>
        <p:blipFill rotWithShape="1">
          <a:blip r:embed="rId3">
            <a:alphaModFix/>
          </a:blip>
          <a:srcRect t="7778" b="7769"/>
          <a:stretch/>
        </p:blipFill>
        <p:spPr>
          <a:xfrm>
            <a:off x="6666100" y="2409775"/>
            <a:ext cx="2365046" cy="2663072"/>
          </a:xfrm>
          <a:prstGeom prst="rect">
            <a:avLst/>
          </a:prstGeom>
          <a:noFill/>
          <a:ln>
            <a:noFill/>
          </a:ln>
        </p:spPr>
      </p:pic>
      <p:pic>
        <p:nvPicPr>
          <p:cNvPr id="127" name="Google Shape;127;p21"/>
          <p:cNvPicPr preferRelativeResize="0"/>
          <p:nvPr/>
        </p:nvPicPr>
        <p:blipFill rotWithShape="1">
          <a:blip r:embed="rId4">
            <a:alphaModFix/>
          </a:blip>
          <a:srcRect t="7656" b="7648"/>
          <a:stretch/>
        </p:blipFill>
        <p:spPr>
          <a:xfrm>
            <a:off x="2283600" y="178125"/>
            <a:ext cx="2330200" cy="2846551"/>
          </a:xfrm>
          <a:prstGeom prst="rect">
            <a:avLst/>
          </a:prstGeom>
          <a:noFill/>
          <a:ln>
            <a:noFill/>
          </a:ln>
        </p:spPr>
      </p:pic>
      <p:pic>
        <p:nvPicPr>
          <p:cNvPr id="128" name="Google Shape;128;p21"/>
          <p:cNvPicPr preferRelativeResize="0"/>
          <p:nvPr/>
        </p:nvPicPr>
        <p:blipFill rotWithShape="1">
          <a:blip r:embed="rId5">
            <a:alphaModFix/>
          </a:blip>
          <a:srcRect l="1794" t="14452" r="-72735" b="22296"/>
          <a:stretch/>
        </p:blipFill>
        <p:spPr>
          <a:xfrm>
            <a:off x="145275" y="284050"/>
            <a:ext cx="3754575" cy="2625475"/>
          </a:xfrm>
          <a:prstGeom prst="rect">
            <a:avLst/>
          </a:prstGeom>
          <a:noFill/>
          <a:ln>
            <a:noFill/>
          </a:ln>
        </p:spPr>
      </p:pic>
      <p:pic>
        <p:nvPicPr>
          <p:cNvPr id="129" name="Google Shape;129;p21"/>
          <p:cNvPicPr preferRelativeResize="0"/>
          <p:nvPr/>
        </p:nvPicPr>
        <p:blipFill rotWithShape="1">
          <a:blip r:embed="rId6">
            <a:alphaModFix/>
          </a:blip>
          <a:srcRect t="22787" b="22787"/>
          <a:stretch/>
        </p:blipFill>
        <p:spPr>
          <a:xfrm>
            <a:off x="4525725" y="144875"/>
            <a:ext cx="2107876" cy="2534349"/>
          </a:xfrm>
          <a:prstGeom prst="rect">
            <a:avLst/>
          </a:prstGeom>
          <a:noFill/>
          <a:ln>
            <a:noFill/>
          </a:ln>
        </p:spPr>
      </p:pic>
      <p:pic>
        <p:nvPicPr>
          <p:cNvPr id="130" name="Google Shape;130;p21"/>
          <p:cNvPicPr preferRelativeResize="0"/>
          <p:nvPr/>
        </p:nvPicPr>
        <p:blipFill rotWithShape="1">
          <a:blip r:embed="rId7">
            <a:alphaModFix/>
          </a:blip>
          <a:srcRect t="7778" b="7769"/>
          <a:stretch/>
        </p:blipFill>
        <p:spPr>
          <a:xfrm>
            <a:off x="4054500" y="2711625"/>
            <a:ext cx="2611599" cy="2315177"/>
          </a:xfrm>
          <a:prstGeom prst="rect">
            <a:avLst/>
          </a:prstGeom>
          <a:noFill/>
          <a:ln>
            <a:noFill/>
          </a:ln>
        </p:spPr>
      </p:pic>
      <p:pic>
        <p:nvPicPr>
          <p:cNvPr id="131" name="Google Shape;131;p21"/>
          <p:cNvPicPr preferRelativeResize="0"/>
          <p:nvPr/>
        </p:nvPicPr>
        <p:blipFill>
          <a:blip r:embed="rId8">
            <a:alphaModFix/>
          </a:blip>
          <a:stretch>
            <a:fillRect/>
          </a:stretch>
        </p:blipFill>
        <p:spPr>
          <a:xfrm>
            <a:off x="359675" y="2992825"/>
            <a:ext cx="1705875" cy="1929176"/>
          </a:xfrm>
          <a:prstGeom prst="rect">
            <a:avLst/>
          </a:prstGeom>
          <a:noFill/>
          <a:ln>
            <a:noFill/>
          </a:ln>
        </p:spPr>
      </p:pic>
      <p:pic>
        <p:nvPicPr>
          <p:cNvPr id="132" name="Google Shape;132;p21"/>
          <p:cNvPicPr preferRelativeResize="0"/>
          <p:nvPr/>
        </p:nvPicPr>
        <p:blipFill>
          <a:blip r:embed="rId9">
            <a:alphaModFix/>
          </a:blip>
          <a:stretch>
            <a:fillRect/>
          </a:stretch>
        </p:blipFill>
        <p:spPr>
          <a:xfrm>
            <a:off x="2283600" y="2711614"/>
            <a:ext cx="1705875" cy="2315197"/>
          </a:xfrm>
          <a:prstGeom prst="rect">
            <a:avLst/>
          </a:prstGeom>
          <a:noFill/>
          <a:ln>
            <a:noFill/>
          </a:ln>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674</Words>
  <Application>Microsoft Office PowerPoint</Application>
  <PresentationFormat>On-screen Show (16:9)</PresentationFormat>
  <Paragraphs>56</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Arial</vt:lpstr>
      <vt:lpstr>Oswald</vt:lpstr>
      <vt:lpstr>Verdana</vt:lpstr>
      <vt:lpstr>Montserrat</vt:lpstr>
      <vt:lpstr>Playfair Display</vt:lpstr>
      <vt:lpstr>Times New Roman</vt:lpstr>
      <vt:lpstr>Pop</vt:lpstr>
      <vt:lpstr>SOCIAL ACTION IS A VERB</vt:lpstr>
      <vt:lpstr>PowerPoint Presentation</vt:lpstr>
      <vt:lpstr>PowerPoint Presentation</vt:lpstr>
      <vt:lpstr>PowerPoint Presentation</vt:lpstr>
      <vt:lpstr>This </vt:lpstr>
      <vt:lpstr>PowerPoint Presentation</vt:lpstr>
      <vt:lpstr>We participated in peaceful protests... </vt:lpstr>
      <vt:lpstr>PowerPoint Presentation</vt:lpstr>
      <vt:lpstr>PowerPoint Presentation</vt:lpstr>
      <vt:lpstr>We wrote advocacy letters…...and more letters demanding the revocation of Trump Executive Order #13950! We are happy to say this Executive order was indeed reversed on January 20, 2021 by President Biden.</vt:lpstr>
      <vt:lpstr>PowerPoint Presentation</vt:lpstr>
      <vt:lpstr>PowerPoint Presentation</vt:lpstr>
      <vt:lpstr>PowerPoint Presentation</vt:lpstr>
      <vt:lpstr>PowerPoint Presentation</vt:lpstr>
      <vt:lpstr>PowerPoint Presentation</vt:lpstr>
      <vt:lpstr>AND WE VOTED AND VOTED AND VOTED!!!</vt:lpstr>
      <vt:lpstr>PowerPoint Presentation</vt:lpstr>
      <vt:lpstr>WE RAN FOR OFFICE</vt:lpstr>
      <vt:lpstr>PowerPoint Presentation</vt:lpstr>
      <vt:lpstr>PowerPoint Presentation</vt:lpstr>
      <vt:lpstr>PowerPoint Presentation</vt:lpstr>
      <vt:lpstr>We lost a legend and an icon!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ACTION IS A VERB</dc:title>
  <dc:creator>Raij Dude</dc:creator>
  <cp:lastModifiedBy>Raij Dude</cp:lastModifiedBy>
  <cp:revision>1</cp:revision>
  <dcterms:modified xsi:type="dcterms:W3CDTF">2021-08-01T15:34:51Z</dcterms:modified>
</cp:coreProperties>
</file>